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Lora"/>
      <p:regular r:id="rId17"/>
    </p:embeddedFont>
    <p:embeddedFont>
      <p:font typeface="Lora"/>
      <p:regular r:id="rId18"/>
    </p:embeddedFont>
    <p:embeddedFont>
      <p:font typeface="Lora"/>
      <p:regular r:id="rId19"/>
    </p:embeddedFont>
    <p:embeddedFont>
      <p:font typeface="Lora"/>
      <p:regular r:id="rId20"/>
    </p:embeddedFont>
    <p:embeddedFont>
      <p:font typeface="Source Sans 3"/>
      <p:regular r:id="rId21"/>
    </p:embeddedFont>
    <p:embeddedFont>
      <p:font typeface="Source Sans 3"/>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sv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svg"/><Relationship Id="rId10" Type="http://schemas.openxmlformats.org/officeDocument/2006/relationships/image" Target="../media/image-2-10.png"/><Relationship Id="rId11" Type="http://schemas.openxmlformats.org/officeDocument/2006/relationships/image" Target="../media/image-2-11.png"/><Relationship Id="rId12" Type="http://schemas.openxmlformats.org/officeDocument/2006/relationships/image" Target="../media/image-2-12.svg"/><Relationship Id="rId13" Type="http://schemas.openxmlformats.org/officeDocument/2006/relationships/image" Target="../media/image-2-13.png"/><Relationship Id="rId14" Type="http://schemas.openxmlformats.org/officeDocument/2006/relationships/image" Target="../media/image-2-14.png"/><Relationship Id="rId15" Type="http://schemas.openxmlformats.org/officeDocument/2006/relationships/image" Target="../media/image-2-15.svg"/><Relationship Id="rId16" Type="http://schemas.openxmlformats.org/officeDocument/2006/relationships/image" Target="../media/image-2-16.png"/><Relationship Id="rId17" Type="http://schemas.openxmlformats.org/officeDocument/2006/relationships/image" Target="../media/image-2-17.png"/><Relationship Id="rId18" Type="http://schemas.openxmlformats.org/officeDocument/2006/relationships/image" Target="../media/image-2-18.svg"/><Relationship Id="rId19" Type="http://schemas.openxmlformats.org/officeDocument/2006/relationships/slideLayout" Target="../slideLayouts/slideLayout3.xml"/><Relationship Id="rId20"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image" Target="../media/image-9-7.png"/><Relationship Id="rId8" Type="http://schemas.openxmlformats.org/officeDocument/2006/relationships/image" Target="../media/image-9-8.svg"/><Relationship Id="rId9" Type="http://schemas.openxmlformats.org/officeDocument/2006/relationships/slideLayout" Target="../slideLayouts/slideLayout10.xml"/><Relationship Id="rId10"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169200"/>
            <a:ext cx="7468553" cy="1231821"/>
          </a:xfrm>
          <a:prstGeom prst="rect">
            <a:avLst/>
          </a:prstGeom>
          <a:noFill/>
          <a:ln/>
        </p:spPr>
        <p:txBody>
          <a:bodyPr wrap="square" lIns="0" tIns="0" rIns="0" bIns="0" rtlCol="0" anchor="t"/>
          <a:lstStyle/>
          <a:p>
            <a:pPr algn="l" indent="0" marL="0">
              <a:lnSpc>
                <a:spcPts val="4850"/>
              </a:lnSpc>
              <a:buNone/>
            </a:pPr>
            <a:r>
              <a:rPr lang="en-US" sz="3850" dirty="0">
                <a:solidFill>
                  <a:srgbClr val="F98AC7"/>
                </a:solidFill>
                <a:latin typeface="Lora" pitchFamily="34" charset="0"/>
                <a:ea typeface="Lora" pitchFamily="34" charset="-122"/>
                <a:cs typeface="Lora" pitchFamily="34" charset="-120"/>
              </a:rPr>
              <a:t>Building a Sentiment Analysis Pipeline for Product Reviews</a:t>
            </a:r>
            <a:endParaRPr lang="en-US" sz="3850" dirty="0"/>
          </a:p>
        </p:txBody>
      </p:sp>
      <p:sp>
        <p:nvSpPr>
          <p:cNvPr id="4" name="Text 1"/>
          <p:cNvSpPr/>
          <p:nvPr/>
        </p:nvSpPr>
        <p:spPr>
          <a:xfrm>
            <a:off x="837724" y="3715107"/>
            <a:ext cx="7468553" cy="2345293"/>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This comprehensive project demonstrates how to build an automated sentiment classification system that analyzes product reviews and categorizes them as Positive, Negative, or Neutral. Companies leverage such systems to quickly understand customer opinions at scale, enabling data-driven decisions about products, services, and brand perception. This pipeline combines classical machine learning techniques with modern NLP approaches to deliver actionable insights from unstructured text data.</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679609"/>
            <a:ext cx="9328428" cy="615910"/>
          </a:xfrm>
          <a:prstGeom prst="rect">
            <a:avLst/>
          </a:prstGeom>
          <a:noFill/>
          <a:ln/>
        </p:spPr>
        <p:txBody>
          <a:bodyPr wrap="none" lIns="0" tIns="0" rIns="0" bIns="0" rtlCol="0" anchor="t"/>
          <a:lstStyle/>
          <a:p>
            <a:pPr algn="l" indent="0" marL="0">
              <a:lnSpc>
                <a:spcPts val="4850"/>
              </a:lnSpc>
              <a:buNone/>
            </a:pPr>
            <a:r>
              <a:rPr lang="en-US" sz="3850" dirty="0">
                <a:solidFill>
                  <a:srgbClr val="F98AC7"/>
                </a:solidFill>
                <a:latin typeface="Lora" pitchFamily="34" charset="0"/>
                <a:ea typeface="Lora" pitchFamily="34" charset="-122"/>
                <a:cs typeface="Lora" pitchFamily="34" charset="-120"/>
              </a:rPr>
              <a:t>Next Steps and Advanced Enhancements</a:t>
            </a:r>
            <a:endParaRPr lang="en-US" sz="3850" dirty="0"/>
          </a:p>
        </p:txBody>
      </p:sp>
      <p:sp>
        <p:nvSpPr>
          <p:cNvPr id="3" name="Shape 1"/>
          <p:cNvSpPr/>
          <p:nvPr/>
        </p:nvSpPr>
        <p:spPr>
          <a:xfrm>
            <a:off x="837724" y="1714381"/>
            <a:ext cx="6372701" cy="2192655"/>
          </a:xfrm>
          <a:prstGeom prst="roundRect">
            <a:avLst>
              <a:gd name="adj" fmla="val 1433"/>
            </a:avLst>
          </a:prstGeom>
          <a:solidFill>
            <a:srgbClr val="444752"/>
          </a:solidFill>
          <a:ln/>
        </p:spPr>
      </p:sp>
      <p:sp>
        <p:nvSpPr>
          <p:cNvPr id="4" name="Text 2"/>
          <p:cNvSpPr/>
          <p:nvPr/>
        </p:nvSpPr>
        <p:spPr>
          <a:xfrm>
            <a:off x="1047155" y="1923812"/>
            <a:ext cx="3798332" cy="308015"/>
          </a:xfrm>
          <a:prstGeom prst="rect">
            <a:avLst/>
          </a:prstGeom>
          <a:noFill/>
          <a:ln/>
        </p:spPr>
        <p:txBody>
          <a:bodyPr wrap="none" lIns="0" tIns="0" rIns="0" bIns="0" rtlCol="0" anchor="t"/>
          <a:lstStyle/>
          <a:p>
            <a:pPr algn="l" indent="0" marL="0">
              <a:lnSpc>
                <a:spcPts val="2400"/>
              </a:lnSpc>
              <a:buNone/>
            </a:pPr>
            <a:r>
              <a:rPr lang="en-US" sz="1900" dirty="0">
                <a:solidFill>
                  <a:srgbClr val="D6E5EF"/>
                </a:solidFill>
                <a:latin typeface="Lora" pitchFamily="34" charset="0"/>
                <a:ea typeface="Lora" pitchFamily="34" charset="-122"/>
                <a:cs typeface="Lora" pitchFamily="34" charset="-120"/>
              </a:rPr>
              <a:t>Aspect-Based Sentiment Analysis</a:t>
            </a:r>
            <a:endParaRPr lang="en-US" sz="1900" dirty="0"/>
          </a:p>
        </p:txBody>
      </p:sp>
      <p:sp>
        <p:nvSpPr>
          <p:cNvPr id="5" name="Text 3"/>
          <p:cNvSpPr/>
          <p:nvPr/>
        </p:nvSpPr>
        <p:spPr>
          <a:xfrm>
            <a:off x="1047155" y="2357438"/>
            <a:ext cx="5953839" cy="1340168"/>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Extend the pipeline to identify sentiment towards specific product features like "battery life," "camera quality," or "customer service." This granular analysis provides actionable insights for product teams, pinpointing exactly which aspects customers love or dislike.</a:t>
            </a:r>
            <a:endParaRPr lang="en-US" sz="1600" dirty="0"/>
          </a:p>
        </p:txBody>
      </p:sp>
      <p:sp>
        <p:nvSpPr>
          <p:cNvPr id="6" name="Shape 4"/>
          <p:cNvSpPr/>
          <p:nvPr/>
        </p:nvSpPr>
        <p:spPr>
          <a:xfrm>
            <a:off x="7419856" y="1714381"/>
            <a:ext cx="6372820" cy="2192655"/>
          </a:xfrm>
          <a:prstGeom prst="roundRect">
            <a:avLst>
              <a:gd name="adj" fmla="val 1433"/>
            </a:avLst>
          </a:prstGeom>
          <a:solidFill>
            <a:srgbClr val="444752"/>
          </a:solidFill>
          <a:ln/>
        </p:spPr>
      </p:sp>
      <p:sp>
        <p:nvSpPr>
          <p:cNvPr id="7" name="Text 5"/>
          <p:cNvSpPr/>
          <p:nvPr/>
        </p:nvSpPr>
        <p:spPr>
          <a:xfrm>
            <a:off x="7629287" y="1923812"/>
            <a:ext cx="2816662" cy="308015"/>
          </a:xfrm>
          <a:prstGeom prst="rect">
            <a:avLst/>
          </a:prstGeom>
          <a:noFill/>
          <a:ln/>
        </p:spPr>
        <p:txBody>
          <a:bodyPr wrap="none" lIns="0" tIns="0" rIns="0" bIns="0" rtlCol="0" anchor="t"/>
          <a:lstStyle/>
          <a:p>
            <a:pPr algn="l" indent="0" marL="0">
              <a:lnSpc>
                <a:spcPts val="2400"/>
              </a:lnSpc>
              <a:buNone/>
            </a:pPr>
            <a:r>
              <a:rPr lang="en-US" sz="1900" dirty="0">
                <a:solidFill>
                  <a:srgbClr val="D6E5EF"/>
                </a:solidFill>
                <a:latin typeface="Lora" pitchFamily="34" charset="0"/>
                <a:ea typeface="Lora" pitchFamily="34" charset="-122"/>
                <a:cs typeface="Lora" pitchFamily="34" charset="-120"/>
              </a:rPr>
              <a:t>Multi-Language Support</a:t>
            </a:r>
            <a:endParaRPr lang="en-US" sz="1900" dirty="0"/>
          </a:p>
        </p:txBody>
      </p:sp>
      <p:sp>
        <p:nvSpPr>
          <p:cNvPr id="8" name="Text 6"/>
          <p:cNvSpPr/>
          <p:nvPr/>
        </p:nvSpPr>
        <p:spPr>
          <a:xfrm>
            <a:off x="7629287" y="2357438"/>
            <a:ext cx="5953958" cy="1340168"/>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Expand to international markets by incorporating multilingual models like mBERT or XLM-RoBERTa. Handle code-switching and regional dialects to accurately analyze reviews from diverse global customer bases.</a:t>
            </a:r>
            <a:endParaRPr lang="en-US" sz="1600" dirty="0"/>
          </a:p>
        </p:txBody>
      </p:sp>
      <p:sp>
        <p:nvSpPr>
          <p:cNvPr id="9" name="Shape 7"/>
          <p:cNvSpPr/>
          <p:nvPr/>
        </p:nvSpPr>
        <p:spPr>
          <a:xfrm>
            <a:off x="837724" y="4116467"/>
            <a:ext cx="6372701" cy="2192655"/>
          </a:xfrm>
          <a:prstGeom prst="roundRect">
            <a:avLst>
              <a:gd name="adj" fmla="val 1433"/>
            </a:avLst>
          </a:prstGeom>
          <a:solidFill>
            <a:srgbClr val="444752"/>
          </a:solidFill>
          <a:ln/>
        </p:spPr>
      </p:sp>
      <p:sp>
        <p:nvSpPr>
          <p:cNvPr id="10" name="Text 8"/>
          <p:cNvSpPr/>
          <p:nvPr/>
        </p:nvSpPr>
        <p:spPr>
          <a:xfrm>
            <a:off x="1047155" y="4325898"/>
            <a:ext cx="2522577" cy="308015"/>
          </a:xfrm>
          <a:prstGeom prst="rect">
            <a:avLst/>
          </a:prstGeom>
          <a:noFill/>
          <a:ln/>
        </p:spPr>
        <p:txBody>
          <a:bodyPr wrap="none" lIns="0" tIns="0" rIns="0" bIns="0" rtlCol="0" anchor="t"/>
          <a:lstStyle/>
          <a:p>
            <a:pPr algn="l" indent="0" marL="0">
              <a:lnSpc>
                <a:spcPts val="2400"/>
              </a:lnSpc>
              <a:buNone/>
            </a:pPr>
            <a:r>
              <a:rPr lang="en-US" sz="1900" dirty="0">
                <a:solidFill>
                  <a:srgbClr val="D6E5EF"/>
                </a:solidFill>
                <a:latin typeface="Lora" pitchFamily="34" charset="0"/>
                <a:ea typeface="Lora" pitchFamily="34" charset="-122"/>
                <a:cs typeface="Lora" pitchFamily="34" charset="-120"/>
              </a:rPr>
              <a:t>Real-Time Monitoring</a:t>
            </a:r>
            <a:endParaRPr lang="en-US" sz="1900" dirty="0"/>
          </a:p>
        </p:txBody>
      </p:sp>
      <p:sp>
        <p:nvSpPr>
          <p:cNvPr id="11" name="Text 9"/>
          <p:cNvSpPr/>
          <p:nvPr/>
        </p:nvSpPr>
        <p:spPr>
          <a:xfrm>
            <a:off x="1047155" y="4759523"/>
            <a:ext cx="5953839" cy="1340168"/>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Deploy the model as an API service that continuously analyzes incoming reviews, generating sentiment trends over time. Create automated alerts when negative sentiment spikes, enabling rapid response to emerging issues.</a:t>
            </a:r>
            <a:endParaRPr lang="en-US" sz="1600" dirty="0"/>
          </a:p>
        </p:txBody>
      </p:sp>
      <p:sp>
        <p:nvSpPr>
          <p:cNvPr id="12" name="Shape 10"/>
          <p:cNvSpPr/>
          <p:nvPr/>
        </p:nvSpPr>
        <p:spPr>
          <a:xfrm>
            <a:off x="7419856" y="4116467"/>
            <a:ext cx="6372820" cy="2192655"/>
          </a:xfrm>
          <a:prstGeom prst="roundRect">
            <a:avLst>
              <a:gd name="adj" fmla="val 1433"/>
            </a:avLst>
          </a:prstGeom>
          <a:solidFill>
            <a:srgbClr val="444752"/>
          </a:solidFill>
          <a:ln/>
        </p:spPr>
      </p:sp>
      <p:sp>
        <p:nvSpPr>
          <p:cNvPr id="13" name="Text 11"/>
          <p:cNvSpPr/>
          <p:nvPr/>
        </p:nvSpPr>
        <p:spPr>
          <a:xfrm>
            <a:off x="7629287" y="4325898"/>
            <a:ext cx="2962513" cy="308015"/>
          </a:xfrm>
          <a:prstGeom prst="rect">
            <a:avLst/>
          </a:prstGeom>
          <a:noFill/>
          <a:ln/>
        </p:spPr>
        <p:txBody>
          <a:bodyPr wrap="none" lIns="0" tIns="0" rIns="0" bIns="0" rtlCol="0" anchor="t"/>
          <a:lstStyle/>
          <a:p>
            <a:pPr algn="l" indent="0" marL="0">
              <a:lnSpc>
                <a:spcPts val="2400"/>
              </a:lnSpc>
              <a:buNone/>
            </a:pPr>
            <a:r>
              <a:rPr lang="en-US" sz="1900" dirty="0">
                <a:solidFill>
                  <a:srgbClr val="D6E5EF"/>
                </a:solidFill>
                <a:latin typeface="Lora" pitchFamily="34" charset="0"/>
                <a:ea typeface="Lora" pitchFamily="34" charset="-122"/>
                <a:cs typeface="Lora" pitchFamily="34" charset="-120"/>
              </a:rPr>
              <a:t>Explainable AI Integration</a:t>
            </a:r>
            <a:endParaRPr lang="en-US" sz="1900" dirty="0"/>
          </a:p>
        </p:txBody>
      </p:sp>
      <p:sp>
        <p:nvSpPr>
          <p:cNvPr id="14" name="Text 12"/>
          <p:cNvSpPr/>
          <p:nvPr/>
        </p:nvSpPr>
        <p:spPr>
          <a:xfrm>
            <a:off x="7629287" y="4759523"/>
            <a:ext cx="5953958" cy="1340168"/>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Implement LIME or SHAP to provide interpretable explanations for predictions. Highlight which specific words or phrases contributed most to the sentiment classification, building trust with stakeholders and enabling model debugging.</a:t>
            </a:r>
            <a:endParaRPr lang="en-US" sz="1600" dirty="0"/>
          </a:p>
        </p:txBody>
      </p:sp>
      <p:sp>
        <p:nvSpPr>
          <p:cNvPr id="15" name="Text 13"/>
          <p:cNvSpPr/>
          <p:nvPr/>
        </p:nvSpPr>
        <p:spPr>
          <a:xfrm>
            <a:off x="837724" y="6544747"/>
            <a:ext cx="12954952" cy="1005126"/>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This comprehensive sentiment analysis pipeline provides a robust foundation for automated customer feedback analysis. By following these systematic steps—from data collection through deployment—you can build production-ready systems that deliver measurable business value through actionable insights from unstructured text data.</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44723" y="573167"/>
            <a:ext cx="6001107" cy="474107"/>
          </a:xfrm>
          <a:prstGeom prst="rect">
            <a:avLst/>
          </a:prstGeom>
          <a:noFill/>
          <a:ln/>
        </p:spPr>
        <p:txBody>
          <a:bodyPr wrap="none" lIns="0" tIns="0" rIns="0" bIns="0" rtlCol="0" anchor="t"/>
          <a:lstStyle/>
          <a:p>
            <a:pPr algn="l" indent="0" marL="0">
              <a:lnSpc>
                <a:spcPts val="3700"/>
              </a:lnSpc>
              <a:buNone/>
            </a:pPr>
            <a:r>
              <a:rPr lang="en-US" sz="2950" dirty="0">
                <a:solidFill>
                  <a:srgbClr val="F98AC7"/>
                </a:solidFill>
                <a:latin typeface="Lora" pitchFamily="34" charset="0"/>
                <a:ea typeface="Lora" pitchFamily="34" charset="-122"/>
                <a:cs typeface="Lora" pitchFamily="34" charset="-120"/>
              </a:rPr>
              <a:t>Project Goals and Core Objectives</a:t>
            </a:r>
            <a:endParaRPr lang="en-US" sz="2950" dirty="0"/>
          </a:p>
        </p:txBody>
      </p:sp>
      <p:sp>
        <p:nvSpPr>
          <p:cNvPr id="3" name="Shape 1"/>
          <p:cNvSpPr/>
          <p:nvPr/>
        </p:nvSpPr>
        <p:spPr>
          <a:xfrm>
            <a:off x="644723" y="1369576"/>
            <a:ext cx="6589871" cy="2074188"/>
          </a:xfrm>
          <a:prstGeom prst="roundRect">
            <a:avLst>
              <a:gd name="adj" fmla="val 1166"/>
            </a:avLst>
          </a:prstGeom>
          <a:solidFill>
            <a:srgbClr val="444752"/>
          </a:solidFill>
          <a:ln/>
        </p:spPr>
      </p:sp>
      <p:pic>
        <p:nvPicPr>
          <p:cNvPr id="4" name="Image 0" descr="preencoded.png">    </p:cNvPr>
          <p:cNvPicPr>
            <a:picLocks noChangeAspect="1"/>
          </p:cNvPicPr>
          <p:nvPr/>
        </p:nvPicPr>
        <p:blipFill>
          <a:blip r:embed="rId1"/>
          <a:stretch>
            <a:fillRect/>
          </a:stretch>
        </p:blipFill>
        <p:spPr>
          <a:xfrm>
            <a:off x="805815" y="1530668"/>
            <a:ext cx="483513" cy="483513"/>
          </a:xfrm>
          <a:prstGeom prst="rect">
            <a:avLst/>
          </a:prstGeom>
        </p:spPr>
      </p:pic>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8808" y="1663541"/>
            <a:ext cx="217527" cy="217527"/>
          </a:xfrm>
          <a:prstGeom prst="rect">
            <a:avLst/>
          </a:prstGeom>
        </p:spPr>
      </p:pic>
      <p:sp>
        <p:nvSpPr>
          <p:cNvPr id="6" name="Text 2"/>
          <p:cNvSpPr/>
          <p:nvPr/>
        </p:nvSpPr>
        <p:spPr>
          <a:xfrm>
            <a:off x="805815" y="2175272"/>
            <a:ext cx="1896428" cy="237053"/>
          </a:xfrm>
          <a:prstGeom prst="rect">
            <a:avLst/>
          </a:prstGeom>
          <a:noFill/>
          <a:ln/>
        </p:spPr>
        <p:txBody>
          <a:bodyPr wrap="none" lIns="0" tIns="0" rIns="0" bIns="0" rtlCol="0" anchor="t"/>
          <a:lstStyle/>
          <a:p>
            <a:pPr algn="l" indent="0" marL="0">
              <a:lnSpc>
                <a:spcPts val="1850"/>
              </a:lnSpc>
              <a:buNone/>
            </a:pPr>
            <a:r>
              <a:rPr lang="en-US" sz="1450" dirty="0">
                <a:solidFill>
                  <a:srgbClr val="D6E5EF"/>
                </a:solidFill>
                <a:latin typeface="Lora" pitchFamily="34" charset="0"/>
                <a:ea typeface="Lora" pitchFamily="34" charset="-122"/>
                <a:cs typeface="Lora" pitchFamily="34" charset="-120"/>
              </a:rPr>
              <a:t>Primary Goal</a:t>
            </a:r>
            <a:endParaRPr lang="en-US" sz="1450" dirty="0"/>
          </a:p>
        </p:txBody>
      </p:sp>
      <p:sp>
        <p:nvSpPr>
          <p:cNvPr id="7" name="Text 3"/>
          <p:cNvSpPr/>
          <p:nvPr/>
        </p:nvSpPr>
        <p:spPr>
          <a:xfrm>
            <a:off x="805815" y="2509004"/>
            <a:ext cx="6267688" cy="773668"/>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Source Sans 3" pitchFamily="34" charset="0"/>
                <a:ea typeface="Source Sans 3" pitchFamily="34" charset="-122"/>
                <a:cs typeface="Source Sans 3" pitchFamily="34" charset="-120"/>
              </a:rPr>
              <a:t>Develop a robust classification system that accurately categorizes written product reviews into three distinct sentiment categories: Positive, Negative, or Neutral, enabling automated analysis of customer feedback.</a:t>
            </a:r>
            <a:endParaRPr lang="en-US" sz="1250" dirty="0"/>
          </a:p>
        </p:txBody>
      </p:sp>
      <p:sp>
        <p:nvSpPr>
          <p:cNvPr id="8" name="Shape 4"/>
          <p:cNvSpPr/>
          <p:nvPr/>
        </p:nvSpPr>
        <p:spPr>
          <a:xfrm>
            <a:off x="7395686" y="1369576"/>
            <a:ext cx="6589990" cy="2074188"/>
          </a:xfrm>
          <a:prstGeom prst="roundRect">
            <a:avLst>
              <a:gd name="adj" fmla="val 1166"/>
            </a:avLst>
          </a:prstGeom>
          <a:solidFill>
            <a:srgbClr val="444752"/>
          </a:solidFill>
          <a:ln/>
        </p:spPr>
      </p:sp>
      <p:pic>
        <p:nvPicPr>
          <p:cNvPr id="9" name="Image 2" descr="preencoded.png">    </p:cNvPr>
          <p:cNvPicPr>
            <a:picLocks noChangeAspect="1"/>
          </p:cNvPicPr>
          <p:nvPr/>
        </p:nvPicPr>
        <p:blipFill>
          <a:blip r:embed="rId4"/>
          <a:stretch>
            <a:fillRect/>
          </a:stretch>
        </p:blipFill>
        <p:spPr>
          <a:xfrm>
            <a:off x="7556778" y="1530668"/>
            <a:ext cx="483513" cy="483513"/>
          </a:xfrm>
          <a:prstGeom prst="rect">
            <a:avLst/>
          </a:prstGeom>
        </p:spPr>
      </p:pic>
      <p:pic>
        <p:nvPicPr>
          <p:cNvPr id="10"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89771" y="1663541"/>
            <a:ext cx="217527" cy="217527"/>
          </a:xfrm>
          <a:prstGeom prst="rect">
            <a:avLst/>
          </a:prstGeom>
        </p:spPr>
      </p:pic>
      <p:sp>
        <p:nvSpPr>
          <p:cNvPr id="11" name="Text 5"/>
          <p:cNvSpPr/>
          <p:nvPr/>
        </p:nvSpPr>
        <p:spPr>
          <a:xfrm>
            <a:off x="7556778" y="2175272"/>
            <a:ext cx="1896428" cy="237053"/>
          </a:xfrm>
          <a:prstGeom prst="rect">
            <a:avLst/>
          </a:prstGeom>
          <a:noFill/>
          <a:ln/>
        </p:spPr>
        <p:txBody>
          <a:bodyPr wrap="none" lIns="0" tIns="0" rIns="0" bIns="0" rtlCol="0" anchor="t"/>
          <a:lstStyle/>
          <a:p>
            <a:pPr algn="l" indent="0" marL="0">
              <a:lnSpc>
                <a:spcPts val="1850"/>
              </a:lnSpc>
              <a:buNone/>
            </a:pPr>
            <a:r>
              <a:rPr lang="en-US" sz="1450" dirty="0">
                <a:solidFill>
                  <a:srgbClr val="D6E5EF"/>
                </a:solidFill>
                <a:latin typeface="Lora" pitchFamily="34" charset="0"/>
                <a:ea typeface="Lora" pitchFamily="34" charset="-122"/>
                <a:cs typeface="Lora" pitchFamily="34" charset="-120"/>
              </a:rPr>
              <a:t>Data Acquisition</a:t>
            </a:r>
            <a:endParaRPr lang="en-US" sz="1450" dirty="0"/>
          </a:p>
        </p:txBody>
      </p:sp>
      <p:sp>
        <p:nvSpPr>
          <p:cNvPr id="12" name="Text 6"/>
          <p:cNvSpPr/>
          <p:nvPr/>
        </p:nvSpPr>
        <p:spPr>
          <a:xfrm>
            <a:off x="7556778" y="2509004"/>
            <a:ext cx="6267807" cy="515779"/>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Source Sans 3" pitchFamily="34" charset="0"/>
                <a:ea typeface="Source Sans 3" pitchFamily="34" charset="-122"/>
                <a:cs typeface="Source Sans 3" pitchFamily="34" charset="-120"/>
              </a:rPr>
              <a:t>Source and prepare a comprehensive dataset of customer reviews with pre-labeled sentiments, ensuring sufficient samples across all categories for balanced model training.</a:t>
            </a:r>
            <a:endParaRPr lang="en-US" sz="1250" dirty="0"/>
          </a:p>
        </p:txBody>
      </p:sp>
      <p:sp>
        <p:nvSpPr>
          <p:cNvPr id="13" name="Shape 7"/>
          <p:cNvSpPr/>
          <p:nvPr/>
        </p:nvSpPr>
        <p:spPr>
          <a:xfrm>
            <a:off x="644723" y="3604855"/>
            <a:ext cx="6589871" cy="2074188"/>
          </a:xfrm>
          <a:prstGeom prst="roundRect">
            <a:avLst>
              <a:gd name="adj" fmla="val 1166"/>
            </a:avLst>
          </a:prstGeom>
          <a:solidFill>
            <a:srgbClr val="444752"/>
          </a:solidFill>
          <a:ln/>
        </p:spPr>
      </p:sp>
      <p:pic>
        <p:nvPicPr>
          <p:cNvPr id="14" name="Image 4" descr="preencoded.png">    </p:cNvPr>
          <p:cNvPicPr>
            <a:picLocks noChangeAspect="1"/>
          </p:cNvPicPr>
          <p:nvPr/>
        </p:nvPicPr>
        <p:blipFill>
          <a:blip r:embed="rId7"/>
          <a:stretch>
            <a:fillRect/>
          </a:stretch>
        </p:blipFill>
        <p:spPr>
          <a:xfrm>
            <a:off x="805815" y="3765947"/>
            <a:ext cx="483513" cy="483513"/>
          </a:xfrm>
          <a:prstGeom prst="rect">
            <a:avLst/>
          </a:prstGeom>
        </p:spPr>
      </p:pic>
      <p:pic>
        <p:nvPicPr>
          <p:cNvPr id="15"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8808" y="3898821"/>
            <a:ext cx="217527" cy="217527"/>
          </a:xfrm>
          <a:prstGeom prst="rect">
            <a:avLst/>
          </a:prstGeom>
        </p:spPr>
      </p:pic>
      <p:sp>
        <p:nvSpPr>
          <p:cNvPr id="16" name="Text 8"/>
          <p:cNvSpPr/>
          <p:nvPr/>
        </p:nvSpPr>
        <p:spPr>
          <a:xfrm>
            <a:off x="805815" y="4410551"/>
            <a:ext cx="1896428" cy="237053"/>
          </a:xfrm>
          <a:prstGeom prst="rect">
            <a:avLst/>
          </a:prstGeom>
          <a:noFill/>
          <a:ln/>
        </p:spPr>
        <p:txBody>
          <a:bodyPr wrap="none" lIns="0" tIns="0" rIns="0" bIns="0" rtlCol="0" anchor="t"/>
          <a:lstStyle/>
          <a:p>
            <a:pPr algn="l" indent="0" marL="0">
              <a:lnSpc>
                <a:spcPts val="1850"/>
              </a:lnSpc>
              <a:buNone/>
            </a:pPr>
            <a:r>
              <a:rPr lang="en-US" sz="1450" dirty="0">
                <a:solidFill>
                  <a:srgbClr val="D6E5EF"/>
                </a:solidFill>
                <a:latin typeface="Lora" pitchFamily="34" charset="0"/>
                <a:ea typeface="Lora" pitchFamily="34" charset="-122"/>
                <a:cs typeface="Lora" pitchFamily="34" charset="-120"/>
              </a:rPr>
              <a:t>Text Preprocessing</a:t>
            </a:r>
            <a:endParaRPr lang="en-US" sz="1450" dirty="0"/>
          </a:p>
        </p:txBody>
      </p:sp>
      <p:sp>
        <p:nvSpPr>
          <p:cNvPr id="17" name="Text 9"/>
          <p:cNvSpPr/>
          <p:nvPr/>
        </p:nvSpPr>
        <p:spPr>
          <a:xfrm>
            <a:off x="805815" y="4744283"/>
            <a:ext cx="6267688" cy="773668"/>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Source Sans 3" pitchFamily="34" charset="0"/>
                <a:ea typeface="Source Sans 3" pitchFamily="34" charset="-122"/>
                <a:cs typeface="Source Sans 3" pitchFamily="34" charset="-120"/>
              </a:rPr>
              <a:t>Transform raw, unstructured text into clean, standardized formats through tokenization, normalization, and vectorization techniques that prepare data for machine learning algorithms.</a:t>
            </a:r>
            <a:endParaRPr lang="en-US" sz="1250" dirty="0"/>
          </a:p>
        </p:txBody>
      </p:sp>
      <p:sp>
        <p:nvSpPr>
          <p:cNvPr id="18" name="Shape 10"/>
          <p:cNvSpPr/>
          <p:nvPr/>
        </p:nvSpPr>
        <p:spPr>
          <a:xfrm>
            <a:off x="7395686" y="3604855"/>
            <a:ext cx="6589990" cy="2074188"/>
          </a:xfrm>
          <a:prstGeom prst="roundRect">
            <a:avLst>
              <a:gd name="adj" fmla="val 1166"/>
            </a:avLst>
          </a:prstGeom>
          <a:solidFill>
            <a:srgbClr val="444752"/>
          </a:solidFill>
          <a:ln/>
        </p:spPr>
      </p:sp>
      <p:pic>
        <p:nvPicPr>
          <p:cNvPr id="19" name="Image 6" descr="preencoded.png">    </p:cNvPr>
          <p:cNvPicPr>
            <a:picLocks noChangeAspect="1"/>
          </p:cNvPicPr>
          <p:nvPr/>
        </p:nvPicPr>
        <p:blipFill>
          <a:blip r:embed="rId10"/>
          <a:stretch>
            <a:fillRect/>
          </a:stretch>
        </p:blipFill>
        <p:spPr>
          <a:xfrm>
            <a:off x="7556778" y="3765947"/>
            <a:ext cx="483513" cy="483513"/>
          </a:xfrm>
          <a:prstGeom prst="rect">
            <a:avLst/>
          </a:prstGeom>
        </p:spPr>
      </p:pic>
      <p:pic>
        <p:nvPicPr>
          <p:cNvPr id="20"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89771" y="3898821"/>
            <a:ext cx="217527" cy="217527"/>
          </a:xfrm>
          <a:prstGeom prst="rect">
            <a:avLst/>
          </a:prstGeom>
        </p:spPr>
      </p:pic>
      <p:sp>
        <p:nvSpPr>
          <p:cNvPr id="21" name="Text 11"/>
          <p:cNvSpPr/>
          <p:nvPr/>
        </p:nvSpPr>
        <p:spPr>
          <a:xfrm>
            <a:off x="7556778" y="4410551"/>
            <a:ext cx="1896428" cy="237053"/>
          </a:xfrm>
          <a:prstGeom prst="rect">
            <a:avLst/>
          </a:prstGeom>
          <a:noFill/>
          <a:ln/>
        </p:spPr>
        <p:txBody>
          <a:bodyPr wrap="none" lIns="0" tIns="0" rIns="0" bIns="0" rtlCol="0" anchor="t"/>
          <a:lstStyle/>
          <a:p>
            <a:pPr algn="l" indent="0" marL="0">
              <a:lnSpc>
                <a:spcPts val="1850"/>
              </a:lnSpc>
              <a:buNone/>
            </a:pPr>
            <a:r>
              <a:rPr lang="en-US" sz="1450" dirty="0">
                <a:solidFill>
                  <a:srgbClr val="D6E5EF"/>
                </a:solidFill>
                <a:latin typeface="Lora" pitchFamily="34" charset="0"/>
                <a:ea typeface="Lora" pitchFamily="34" charset="-122"/>
                <a:cs typeface="Lora" pitchFamily="34" charset="-120"/>
              </a:rPr>
              <a:t>Model Development</a:t>
            </a:r>
            <a:endParaRPr lang="en-US" sz="1450" dirty="0"/>
          </a:p>
        </p:txBody>
      </p:sp>
      <p:sp>
        <p:nvSpPr>
          <p:cNvPr id="22" name="Text 12"/>
          <p:cNvSpPr/>
          <p:nvPr/>
        </p:nvSpPr>
        <p:spPr>
          <a:xfrm>
            <a:off x="7556778" y="4744283"/>
            <a:ext cx="6267807" cy="515779"/>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Source Sans 3" pitchFamily="34" charset="0"/>
                <a:ea typeface="Source Sans 3" pitchFamily="34" charset="-122"/>
                <a:cs typeface="Source Sans 3" pitchFamily="34" charset="-120"/>
              </a:rPr>
              <a:t>Train and optimize machine learning or deep learning models using the preprocessed data, selecting algorithms that balance accuracy with computational efficiency.</a:t>
            </a:r>
            <a:endParaRPr lang="en-US" sz="1250" dirty="0"/>
          </a:p>
        </p:txBody>
      </p:sp>
      <p:sp>
        <p:nvSpPr>
          <p:cNvPr id="23" name="Shape 13"/>
          <p:cNvSpPr/>
          <p:nvPr/>
        </p:nvSpPr>
        <p:spPr>
          <a:xfrm>
            <a:off x="644723" y="5840135"/>
            <a:ext cx="6589871" cy="1816298"/>
          </a:xfrm>
          <a:prstGeom prst="roundRect">
            <a:avLst>
              <a:gd name="adj" fmla="val 1331"/>
            </a:avLst>
          </a:prstGeom>
          <a:solidFill>
            <a:srgbClr val="444752"/>
          </a:solidFill>
          <a:ln/>
        </p:spPr>
      </p:sp>
      <p:pic>
        <p:nvPicPr>
          <p:cNvPr id="24" name="Image 8" descr="preencoded.png">    </p:cNvPr>
          <p:cNvPicPr>
            <a:picLocks noChangeAspect="1"/>
          </p:cNvPicPr>
          <p:nvPr/>
        </p:nvPicPr>
        <p:blipFill>
          <a:blip r:embed="rId13"/>
          <a:stretch>
            <a:fillRect/>
          </a:stretch>
        </p:blipFill>
        <p:spPr>
          <a:xfrm>
            <a:off x="805815" y="6001226"/>
            <a:ext cx="483513" cy="483513"/>
          </a:xfrm>
          <a:prstGeom prst="rect">
            <a:avLst/>
          </a:prstGeom>
        </p:spPr>
      </p:pic>
      <p:pic>
        <p:nvPicPr>
          <p:cNvPr id="25" name="Image 9" descr="preencoded.png">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8808" y="6134100"/>
            <a:ext cx="217527" cy="217527"/>
          </a:xfrm>
          <a:prstGeom prst="rect">
            <a:avLst/>
          </a:prstGeom>
        </p:spPr>
      </p:pic>
      <p:sp>
        <p:nvSpPr>
          <p:cNvPr id="26" name="Text 14"/>
          <p:cNvSpPr/>
          <p:nvPr/>
        </p:nvSpPr>
        <p:spPr>
          <a:xfrm>
            <a:off x="805815" y="6645831"/>
            <a:ext cx="2110264" cy="237053"/>
          </a:xfrm>
          <a:prstGeom prst="rect">
            <a:avLst/>
          </a:prstGeom>
          <a:noFill/>
          <a:ln/>
        </p:spPr>
        <p:txBody>
          <a:bodyPr wrap="none" lIns="0" tIns="0" rIns="0" bIns="0" rtlCol="0" anchor="t"/>
          <a:lstStyle/>
          <a:p>
            <a:pPr algn="l" indent="0" marL="0">
              <a:lnSpc>
                <a:spcPts val="1850"/>
              </a:lnSpc>
              <a:buNone/>
            </a:pPr>
            <a:r>
              <a:rPr lang="en-US" sz="1450" dirty="0">
                <a:solidFill>
                  <a:srgbClr val="D6E5EF"/>
                </a:solidFill>
                <a:latin typeface="Lora" pitchFamily="34" charset="0"/>
                <a:ea typeface="Lora" pitchFamily="34" charset="-122"/>
                <a:cs typeface="Lora" pitchFamily="34" charset="-120"/>
              </a:rPr>
              <a:t>Performance Evaluation</a:t>
            </a:r>
            <a:endParaRPr lang="en-US" sz="1450" dirty="0"/>
          </a:p>
        </p:txBody>
      </p:sp>
      <p:sp>
        <p:nvSpPr>
          <p:cNvPr id="27" name="Text 15"/>
          <p:cNvSpPr/>
          <p:nvPr/>
        </p:nvSpPr>
        <p:spPr>
          <a:xfrm>
            <a:off x="805815" y="6979563"/>
            <a:ext cx="6267688" cy="515779"/>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Source Sans 3" pitchFamily="34" charset="0"/>
                <a:ea typeface="Source Sans 3" pitchFamily="34" charset="-122"/>
                <a:cs typeface="Source Sans 3" pitchFamily="34" charset="-120"/>
              </a:rPr>
              <a:t>Rigorously assess model performance using industry-standard metrics including accuracy, precision, recall, and F1-score to ensure reliable predictions across all sentiment classes.</a:t>
            </a:r>
            <a:endParaRPr lang="en-US" sz="1250" dirty="0"/>
          </a:p>
        </p:txBody>
      </p:sp>
      <p:sp>
        <p:nvSpPr>
          <p:cNvPr id="28" name="Shape 16"/>
          <p:cNvSpPr/>
          <p:nvPr/>
        </p:nvSpPr>
        <p:spPr>
          <a:xfrm>
            <a:off x="7395686" y="5840135"/>
            <a:ext cx="6589990" cy="1816298"/>
          </a:xfrm>
          <a:prstGeom prst="roundRect">
            <a:avLst>
              <a:gd name="adj" fmla="val 1331"/>
            </a:avLst>
          </a:prstGeom>
          <a:solidFill>
            <a:srgbClr val="444752"/>
          </a:solidFill>
          <a:ln/>
        </p:spPr>
      </p:sp>
      <p:pic>
        <p:nvPicPr>
          <p:cNvPr id="29" name="Image 10" descr="preencoded.png">    </p:cNvPr>
          <p:cNvPicPr>
            <a:picLocks noChangeAspect="1"/>
          </p:cNvPicPr>
          <p:nvPr/>
        </p:nvPicPr>
        <p:blipFill>
          <a:blip r:embed="rId16"/>
          <a:stretch>
            <a:fillRect/>
          </a:stretch>
        </p:blipFill>
        <p:spPr>
          <a:xfrm>
            <a:off x="7556778" y="6001226"/>
            <a:ext cx="483513" cy="483513"/>
          </a:xfrm>
          <a:prstGeom prst="rect">
            <a:avLst/>
          </a:prstGeom>
        </p:spPr>
      </p:pic>
      <p:pic>
        <p:nvPicPr>
          <p:cNvPr id="30" name="Image 11" descr="preencoded.png">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689771" y="6134100"/>
            <a:ext cx="217527" cy="217527"/>
          </a:xfrm>
          <a:prstGeom prst="rect">
            <a:avLst/>
          </a:prstGeom>
        </p:spPr>
      </p:pic>
      <p:sp>
        <p:nvSpPr>
          <p:cNvPr id="31" name="Text 17"/>
          <p:cNvSpPr/>
          <p:nvPr/>
        </p:nvSpPr>
        <p:spPr>
          <a:xfrm>
            <a:off x="7556778" y="6645831"/>
            <a:ext cx="1896428" cy="237053"/>
          </a:xfrm>
          <a:prstGeom prst="rect">
            <a:avLst/>
          </a:prstGeom>
          <a:noFill/>
          <a:ln/>
        </p:spPr>
        <p:txBody>
          <a:bodyPr wrap="none" lIns="0" tIns="0" rIns="0" bIns="0" rtlCol="0" anchor="t"/>
          <a:lstStyle/>
          <a:p>
            <a:pPr algn="l" indent="0" marL="0">
              <a:lnSpc>
                <a:spcPts val="1850"/>
              </a:lnSpc>
              <a:buNone/>
            </a:pPr>
            <a:r>
              <a:rPr lang="en-US" sz="1450" dirty="0">
                <a:solidFill>
                  <a:srgbClr val="D6E5EF"/>
                </a:solidFill>
                <a:latin typeface="Lora" pitchFamily="34" charset="0"/>
                <a:ea typeface="Lora" pitchFamily="34" charset="-122"/>
                <a:cs typeface="Lora" pitchFamily="34" charset="-120"/>
              </a:rPr>
              <a:t>Interface Creation</a:t>
            </a:r>
            <a:endParaRPr lang="en-US" sz="1450" dirty="0"/>
          </a:p>
        </p:txBody>
      </p:sp>
      <p:sp>
        <p:nvSpPr>
          <p:cNvPr id="32" name="Text 18"/>
          <p:cNvSpPr/>
          <p:nvPr/>
        </p:nvSpPr>
        <p:spPr>
          <a:xfrm>
            <a:off x="7556778" y="6979563"/>
            <a:ext cx="6267807" cy="515779"/>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Source Sans 3" pitchFamily="34" charset="0"/>
                <a:ea typeface="Source Sans 3" pitchFamily="34" charset="-122"/>
                <a:cs typeface="Source Sans 3" pitchFamily="34" charset="-120"/>
              </a:rPr>
              <a:t>Build an intuitive testing interface that allows stakeholders to input new reviews and receive instant sentiment predictions, demonstrating real-world applicability.</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962501"/>
            <a:ext cx="8551545" cy="615910"/>
          </a:xfrm>
          <a:prstGeom prst="rect">
            <a:avLst/>
          </a:prstGeom>
          <a:noFill/>
          <a:ln/>
        </p:spPr>
        <p:txBody>
          <a:bodyPr wrap="none" lIns="0" tIns="0" rIns="0" bIns="0" rtlCol="0" anchor="t"/>
          <a:lstStyle/>
          <a:p>
            <a:pPr algn="l" indent="0" marL="0">
              <a:lnSpc>
                <a:spcPts val="4850"/>
              </a:lnSpc>
              <a:buNone/>
            </a:pPr>
            <a:r>
              <a:rPr lang="en-US" sz="3850" dirty="0">
                <a:solidFill>
                  <a:srgbClr val="F98AC7"/>
                </a:solidFill>
                <a:latin typeface="Lora" pitchFamily="34" charset="0"/>
                <a:ea typeface="Lora" pitchFamily="34" charset="-122"/>
                <a:cs typeface="Lora" pitchFamily="34" charset="-120"/>
              </a:rPr>
              <a:t>Essential Tools and Technology Stack</a:t>
            </a:r>
            <a:endParaRPr lang="en-US" sz="3850" dirty="0"/>
          </a:p>
        </p:txBody>
      </p:sp>
      <p:sp>
        <p:nvSpPr>
          <p:cNvPr id="3" name="Text 1"/>
          <p:cNvSpPr/>
          <p:nvPr/>
        </p:nvSpPr>
        <p:spPr>
          <a:xfrm>
            <a:off x="837724" y="2101929"/>
            <a:ext cx="3019068" cy="369689"/>
          </a:xfrm>
          <a:prstGeom prst="rect">
            <a:avLst/>
          </a:prstGeom>
          <a:noFill/>
          <a:ln/>
        </p:spPr>
        <p:txBody>
          <a:bodyPr wrap="none" lIns="0" tIns="0" rIns="0" bIns="0" rtlCol="0" anchor="t"/>
          <a:lstStyle/>
          <a:p>
            <a:pPr algn="l" indent="0" marL="0">
              <a:lnSpc>
                <a:spcPts val="2900"/>
              </a:lnSpc>
              <a:buNone/>
            </a:pPr>
            <a:r>
              <a:rPr lang="en-US" sz="2300" dirty="0">
                <a:solidFill>
                  <a:srgbClr val="F98AC7"/>
                </a:solidFill>
                <a:latin typeface="Lora" pitchFamily="34" charset="0"/>
                <a:ea typeface="Lora" pitchFamily="34" charset="-122"/>
                <a:cs typeface="Lora" pitchFamily="34" charset="-120"/>
              </a:rPr>
              <a:t>Core Python Libraries</a:t>
            </a:r>
            <a:endParaRPr lang="en-US" sz="2300" dirty="0"/>
          </a:p>
        </p:txBody>
      </p:sp>
      <p:sp>
        <p:nvSpPr>
          <p:cNvPr id="4" name="Text 2"/>
          <p:cNvSpPr/>
          <p:nvPr/>
        </p:nvSpPr>
        <p:spPr>
          <a:xfrm>
            <a:off x="837724" y="2681049"/>
            <a:ext cx="6221968" cy="1340168"/>
          </a:xfrm>
          <a:prstGeom prst="rect">
            <a:avLst/>
          </a:prstGeom>
          <a:noFill/>
          <a:ln/>
        </p:spPr>
        <p:txBody>
          <a:bodyPr wrap="square" lIns="0" tIns="0" rIns="0" bIns="0" rtlCol="0" anchor="t"/>
          <a:lstStyle/>
          <a:p>
            <a:pPr algn="l" indent="0" marL="0">
              <a:lnSpc>
                <a:spcPts val="2600"/>
              </a:lnSpc>
              <a:buNone/>
            </a:pPr>
            <a:r>
              <a:rPr lang="en-US" sz="1600" b="1" dirty="0">
                <a:solidFill>
                  <a:srgbClr val="D6E5EF"/>
                </a:solidFill>
                <a:latin typeface="Source Sans 3" pitchFamily="34" charset="0"/>
                <a:ea typeface="Source Sans 3" pitchFamily="34" charset="-122"/>
                <a:cs typeface="Source Sans 3" pitchFamily="34" charset="-120"/>
              </a:rPr>
              <a:t>Pandas &amp; NumPy</a:t>
            </a:r>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 form the foundation for efficient data manipulation and numerical computations. These libraries handle dataframe operations, statistical calculations, and array processing essential for managing large review datasets.</a:t>
            </a:r>
            <a:endParaRPr lang="en-US" sz="1600" dirty="0"/>
          </a:p>
        </p:txBody>
      </p:sp>
      <p:sp>
        <p:nvSpPr>
          <p:cNvPr id="5" name="Text 3"/>
          <p:cNvSpPr/>
          <p:nvPr/>
        </p:nvSpPr>
        <p:spPr>
          <a:xfrm>
            <a:off x="837724" y="4209693"/>
            <a:ext cx="6221968" cy="1340168"/>
          </a:xfrm>
          <a:prstGeom prst="rect">
            <a:avLst/>
          </a:prstGeom>
          <a:noFill/>
          <a:ln/>
        </p:spPr>
        <p:txBody>
          <a:bodyPr wrap="square" lIns="0" tIns="0" rIns="0" bIns="0" rtlCol="0" anchor="t"/>
          <a:lstStyle/>
          <a:p>
            <a:pPr algn="l" indent="0" marL="0">
              <a:lnSpc>
                <a:spcPts val="2600"/>
              </a:lnSpc>
              <a:buNone/>
            </a:pPr>
            <a:r>
              <a:rPr lang="en-US" sz="1600" b="1" dirty="0">
                <a:solidFill>
                  <a:srgbClr val="D6E5EF"/>
                </a:solidFill>
                <a:latin typeface="Source Sans 3" pitchFamily="34" charset="0"/>
                <a:ea typeface="Source Sans 3" pitchFamily="34" charset="-122"/>
                <a:cs typeface="Source Sans 3" pitchFamily="34" charset="-120"/>
              </a:rPr>
              <a:t>NLTK or SpaCy</a:t>
            </a:r>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 provide comprehensive NLP capabilities including tokenization, part-of-speech tagging, named entity recognition, and stop-word removal. SpaCy offers faster processing, whilst NLTK provides extensive linguistic resources.</a:t>
            </a:r>
            <a:endParaRPr lang="en-US" sz="1600" dirty="0"/>
          </a:p>
        </p:txBody>
      </p:sp>
      <p:sp>
        <p:nvSpPr>
          <p:cNvPr id="6" name="Text 4"/>
          <p:cNvSpPr/>
          <p:nvPr/>
        </p:nvSpPr>
        <p:spPr>
          <a:xfrm>
            <a:off x="837724" y="5738336"/>
            <a:ext cx="6221968" cy="1340168"/>
          </a:xfrm>
          <a:prstGeom prst="rect">
            <a:avLst/>
          </a:prstGeom>
          <a:noFill/>
          <a:ln/>
        </p:spPr>
        <p:txBody>
          <a:bodyPr wrap="square" lIns="0" tIns="0" rIns="0" bIns="0" rtlCol="0" anchor="t"/>
          <a:lstStyle/>
          <a:p>
            <a:pPr algn="l" indent="0" marL="0">
              <a:lnSpc>
                <a:spcPts val="2600"/>
              </a:lnSpc>
              <a:buNone/>
            </a:pPr>
            <a:r>
              <a:rPr lang="en-US" sz="1600" b="1" dirty="0">
                <a:solidFill>
                  <a:srgbClr val="D6E5EF"/>
                </a:solidFill>
                <a:latin typeface="Source Sans 3" pitchFamily="34" charset="0"/>
                <a:ea typeface="Source Sans 3" pitchFamily="34" charset="-122"/>
                <a:cs typeface="Source Sans 3" pitchFamily="34" charset="-120"/>
              </a:rPr>
              <a:t>Scikit-learn</a:t>
            </a:r>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 delivers classical machine learning algorithms like Naive Bayes and Support Vector Machines, along with robust evaluation metrics, cross-validation tools, and preprocessing utilities for text classification tasks.</a:t>
            </a:r>
            <a:endParaRPr lang="en-US" sz="1600" dirty="0"/>
          </a:p>
        </p:txBody>
      </p:sp>
      <p:sp>
        <p:nvSpPr>
          <p:cNvPr id="7" name="Text 5"/>
          <p:cNvSpPr/>
          <p:nvPr/>
        </p:nvSpPr>
        <p:spPr>
          <a:xfrm>
            <a:off x="7578328" y="2101929"/>
            <a:ext cx="3443526" cy="369689"/>
          </a:xfrm>
          <a:prstGeom prst="rect">
            <a:avLst/>
          </a:prstGeom>
          <a:noFill/>
          <a:ln/>
        </p:spPr>
        <p:txBody>
          <a:bodyPr wrap="none" lIns="0" tIns="0" rIns="0" bIns="0" rtlCol="0" anchor="t"/>
          <a:lstStyle/>
          <a:p>
            <a:pPr algn="l" indent="0" marL="0">
              <a:lnSpc>
                <a:spcPts val="2900"/>
              </a:lnSpc>
              <a:buNone/>
            </a:pPr>
            <a:r>
              <a:rPr lang="en-US" sz="2300" dirty="0">
                <a:solidFill>
                  <a:srgbClr val="F98AC7"/>
                </a:solidFill>
                <a:latin typeface="Lora" pitchFamily="34" charset="0"/>
                <a:ea typeface="Lora" pitchFamily="34" charset="-122"/>
                <a:cs typeface="Lora" pitchFamily="34" charset="-120"/>
              </a:rPr>
              <a:t>Advanced &amp; Visualization</a:t>
            </a:r>
            <a:endParaRPr lang="en-US" sz="2300" dirty="0"/>
          </a:p>
        </p:txBody>
      </p:sp>
      <p:sp>
        <p:nvSpPr>
          <p:cNvPr id="8" name="Text 6"/>
          <p:cNvSpPr/>
          <p:nvPr/>
        </p:nvSpPr>
        <p:spPr>
          <a:xfrm>
            <a:off x="7578328" y="2681049"/>
            <a:ext cx="6221968" cy="1340168"/>
          </a:xfrm>
          <a:prstGeom prst="rect">
            <a:avLst/>
          </a:prstGeom>
          <a:noFill/>
          <a:ln/>
        </p:spPr>
        <p:txBody>
          <a:bodyPr wrap="square" lIns="0" tIns="0" rIns="0" bIns="0" rtlCol="0" anchor="t"/>
          <a:lstStyle/>
          <a:p>
            <a:pPr algn="l" indent="0" marL="0">
              <a:lnSpc>
                <a:spcPts val="2600"/>
              </a:lnSpc>
              <a:buNone/>
            </a:pPr>
            <a:r>
              <a:rPr lang="en-US" sz="1600" b="1" dirty="0">
                <a:solidFill>
                  <a:srgbClr val="D6E5EF"/>
                </a:solidFill>
                <a:latin typeface="Source Sans 3" pitchFamily="34" charset="0"/>
                <a:ea typeface="Source Sans 3" pitchFamily="34" charset="-122"/>
                <a:cs typeface="Source Sans 3" pitchFamily="34" charset="-120"/>
              </a:rPr>
              <a:t>TensorFlow/Keras or PyTorch</a:t>
            </a:r>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 enable deep learning implementations including Recurrent Neural Networks (RNN), Long Short-Term Memory (LSTM) networks, and transformer architectures for state-of-the-art sentiment analysis performance.</a:t>
            </a:r>
            <a:endParaRPr lang="en-US" sz="1600" dirty="0"/>
          </a:p>
        </p:txBody>
      </p:sp>
      <p:sp>
        <p:nvSpPr>
          <p:cNvPr id="9" name="Text 7"/>
          <p:cNvSpPr/>
          <p:nvPr/>
        </p:nvSpPr>
        <p:spPr>
          <a:xfrm>
            <a:off x="7578328" y="4209693"/>
            <a:ext cx="6221968" cy="1005126"/>
          </a:xfrm>
          <a:prstGeom prst="rect">
            <a:avLst/>
          </a:prstGeom>
          <a:noFill/>
          <a:ln/>
        </p:spPr>
        <p:txBody>
          <a:bodyPr wrap="square" lIns="0" tIns="0" rIns="0" bIns="0" rtlCol="0" anchor="t"/>
          <a:lstStyle/>
          <a:p>
            <a:pPr algn="l" indent="0" marL="0">
              <a:lnSpc>
                <a:spcPts val="2600"/>
              </a:lnSpc>
              <a:buNone/>
            </a:pPr>
            <a:r>
              <a:rPr lang="en-US" sz="1600" b="1" dirty="0">
                <a:solidFill>
                  <a:srgbClr val="D6E5EF"/>
                </a:solidFill>
                <a:latin typeface="Source Sans 3" pitchFamily="34" charset="0"/>
                <a:ea typeface="Source Sans 3" pitchFamily="34" charset="-122"/>
                <a:cs typeface="Source Sans 3" pitchFamily="34" charset="-120"/>
              </a:rPr>
              <a:t>Matplotlib &amp; Seaborn</a:t>
            </a:r>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 create compelling visualizations of model performance, confusion matrices, sentiment distributions, and training metrics that communicate results effectively to stakeholders.</a:t>
            </a:r>
            <a:endParaRPr lang="en-US" sz="1600" dirty="0"/>
          </a:p>
        </p:txBody>
      </p:sp>
      <p:sp>
        <p:nvSpPr>
          <p:cNvPr id="10" name="Text 8"/>
          <p:cNvSpPr/>
          <p:nvPr/>
        </p:nvSpPr>
        <p:spPr>
          <a:xfrm>
            <a:off x="7578328" y="5403294"/>
            <a:ext cx="6221968" cy="1005126"/>
          </a:xfrm>
          <a:prstGeom prst="rect">
            <a:avLst/>
          </a:prstGeom>
          <a:noFill/>
          <a:ln/>
        </p:spPr>
        <p:txBody>
          <a:bodyPr wrap="square" lIns="0" tIns="0" rIns="0" bIns="0" rtlCol="0" anchor="t"/>
          <a:lstStyle/>
          <a:p>
            <a:pPr algn="l" indent="0" marL="0">
              <a:lnSpc>
                <a:spcPts val="2600"/>
              </a:lnSpc>
              <a:buNone/>
            </a:pPr>
            <a:r>
              <a:rPr lang="en-US" sz="1600" b="1" dirty="0">
                <a:solidFill>
                  <a:srgbClr val="D6E5EF"/>
                </a:solidFill>
                <a:latin typeface="Source Sans 3" pitchFamily="34" charset="0"/>
                <a:ea typeface="Source Sans 3" pitchFamily="34" charset="-122"/>
                <a:cs typeface="Source Sans 3" pitchFamily="34" charset="-120"/>
              </a:rPr>
              <a:t>Dataset Sources:</a:t>
            </a:r>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 Leverage publicly available datasets such as Amazon Product Reviews, IMDb Movie Reviews, or Yelp Business Reviews, ensuring pre-labeled sentiment annotations for supervised learning.</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413510"/>
            <a:ext cx="7923371" cy="615910"/>
          </a:xfrm>
          <a:prstGeom prst="rect">
            <a:avLst/>
          </a:prstGeom>
          <a:noFill/>
          <a:ln/>
        </p:spPr>
        <p:txBody>
          <a:bodyPr wrap="none" lIns="0" tIns="0" rIns="0" bIns="0" rtlCol="0" anchor="t"/>
          <a:lstStyle/>
          <a:p>
            <a:pPr algn="l" indent="0" marL="0">
              <a:lnSpc>
                <a:spcPts val="4850"/>
              </a:lnSpc>
              <a:buNone/>
            </a:pPr>
            <a:r>
              <a:rPr lang="en-US" sz="3850" dirty="0">
                <a:solidFill>
                  <a:srgbClr val="F98AC7"/>
                </a:solidFill>
                <a:latin typeface="Lora" pitchFamily="34" charset="0"/>
                <a:ea typeface="Lora" pitchFamily="34" charset="-122"/>
                <a:cs typeface="Lora" pitchFamily="34" charset="-120"/>
              </a:rPr>
              <a:t>Data Collection and Initial Loading</a:t>
            </a:r>
            <a:endParaRPr lang="en-US" sz="3850" dirty="0"/>
          </a:p>
        </p:txBody>
      </p:sp>
      <p:sp>
        <p:nvSpPr>
          <p:cNvPr id="3" name="Text 1"/>
          <p:cNvSpPr/>
          <p:nvPr/>
        </p:nvSpPr>
        <p:spPr>
          <a:xfrm>
            <a:off x="837724" y="2448282"/>
            <a:ext cx="209431" cy="261818"/>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Lora Light" pitchFamily="34" charset="0"/>
                <a:ea typeface="Lora Light" pitchFamily="34" charset="-122"/>
                <a:cs typeface="Lora Light" pitchFamily="34" charset="-120"/>
              </a:rPr>
              <a:t>01</a:t>
            </a:r>
            <a:endParaRPr lang="en-US" sz="1600" dirty="0"/>
          </a:p>
        </p:txBody>
      </p:sp>
      <p:pic>
        <p:nvPicPr>
          <p:cNvPr id="4" name="Image 0" descr="preencoded.png">    </p:cNvPr>
          <p:cNvPicPr>
            <a:picLocks noChangeAspect="1"/>
          </p:cNvPicPr>
          <p:nvPr/>
        </p:nvPicPr>
        <p:blipFill>
          <a:blip r:embed="rId1"/>
          <a:stretch>
            <a:fillRect/>
          </a:stretch>
        </p:blipFill>
        <p:spPr>
          <a:xfrm>
            <a:off x="837724" y="2781300"/>
            <a:ext cx="6372701" cy="22860"/>
          </a:xfrm>
          <a:prstGeom prst="rect">
            <a:avLst/>
          </a:prstGeom>
        </p:spPr>
      </p:pic>
      <p:sp>
        <p:nvSpPr>
          <p:cNvPr id="5" name="Text 2"/>
          <p:cNvSpPr/>
          <p:nvPr/>
        </p:nvSpPr>
        <p:spPr>
          <a:xfrm>
            <a:off x="837724" y="2931676"/>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D6E5EF"/>
                </a:solidFill>
                <a:latin typeface="Lora" pitchFamily="34" charset="0"/>
                <a:ea typeface="Lora" pitchFamily="34" charset="-122"/>
                <a:cs typeface="Lora" pitchFamily="34" charset="-120"/>
              </a:rPr>
              <a:t>Dataset Selection</a:t>
            </a:r>
            <a:endParaRPr lang="en-US" sz="1900" dirty="0"/>
          </a:p>
        </p:txBody>
      </p:sp>
      <p:sp>
        <p:nvSpPr>
          <p:cNvPr id="6" name="Text 3"/>
          <p:cNvSpPr/>
          <p:nvPr/>
        </p:nvSpPr>
        <p:spPr>
          <a:xfrm>
            <a:off x="837724" y="3365302"/>
            <a:ext cx="6372701" cy="1005126"/>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Identify and download suitable public datasets from repositories like Kaggle, UCI Machine Learning Repository, or Amazon Web Services Open Data. Prioritize datasets with balanced class distributions.</a:t>
            </a:r>
            <a:endParaRPr lang="en-US" sz="1600" dirty="0"/>
          </a:p>
        </p:txBody>
      </p:sp>
      <p:sp>
        <p:nvSpPr>
          <p:cNvPr id="7" name="Text 4"/>
          <p:cNvSpPr/>
          <p:nvPr/>
        </p:nvSpPr>
        <p:spPr>
          <a:xfrm>
            <a:off x="7419856" y="2448282"/>
            <a:ext cx="209431" cy="261818"/>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Lora Light" pitchFamily="34" charset="0"/>
                <a:ea typeface="Lora Light" pitchFamily="34" charset="-122"/>
                <a:cs typeface="Lora Light" pitchFamily="34" charset="-120"/>
              </a:rPr>
              <a:t>02</a:t>
            </a:r>
            <a:endParaRPr lang="en-US" sz="1600" dirty="0"/>
          </a:p>
        </p:txBody>
      </p:sp>
      <p:pic>
        <p:nvPicPr>
          <p:cNvPr id="8" name="Image 1" descr="preencoded.png">    </p:cNvPr>
          <p:cNvPicPr>
            <a:picLocks noChangeAspect="1"/>
          </p:cNvPicPr>
          <p:nvPr/>
        </p:nvPicPr>
        <p:blipFill>
          <a:blip r:embed="rId2"/>
          <a:stretch>
            <a:fillRect/>
          </a:stretch>
        </p:blipFill>
        <p:spPr>
          <a:xfrm>
            <a:off x="7419856" y="2781300"/>
            <a:ext cx="6372820" cy="22860"/>
          </a:xfrm>
          <a:prstGeom prst="rect">
            <a:avLst/>
          </a:prstGeom>
        </p:spPr>
      </p:pic>
      <p:sp>
        <p:nvSpPr>
          <p:cNvPr id="9" name="Text 5"/>
          <p:cNvSpPr/>
          <p:nvPr/>
        </p:nvSpPr>
        <p:spPr>
          <a:xfrm>
            <a:off x="7419856" y="2931676"/>
            <a:ext cx="3093125" cy="308015"/>
          </a:xfrm>
          <a:prstGeom prst="rect">
            <a:avLst/>
          </a:prstGeom>
          <a:noFill/>
          <a:ln/>
        </p:spPr>
        <p:txBody>
          <a:bodyPr wrap="none" lIns="0" tIns="0" rIns="0" bIns="0" rtlCol="0" anchor="t"/>
          <a:lstStyle/>
          <a:p>
            <a:pPr algn="l" indent="0" marL="0">
              <a:lnSpc>
                <a:spcPts val="2400"/>
              </a:lnSpc>
              <a:buNone/>
            </a:pPr>
            <a:r>
              <a:rPr lang="en-US" sz="1900" dirty="0">
                <a:solidFill>
                  <a:srgbClr val="D6E5EF"/>
                </a:solidFill>
                <a:latin typeface="Lora" pitchFamily="34" charset="0"/>
                <a:ea typeface="Lora" pitchFamily="34" charset="-122"/>
                <a:cs typeface="Lora" pitchFamily="34" charset="-120"/>
              </a:rPr>
              <a:t>Data Structure Verification</a:t>
            </a:r>
            <a:endParaRPr lang="en-US" sz="1900" dirty="0"/>
          </a:p>
        </p:txBody>
      </p:sp>
      <p:sp>
        <p:nvSpPr>
          <p:cNvPr id="10" name="Text 6"/>
          <p:cNvSpPr/>
          <p:nvPr/>
        </p:nvSpPr>
        <p:spPr>
          <a:xfrm>
            <a:off x="7419856" y="3365302"/>
            <a:ext cx="6372820" cy="1005126"/>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Ensure the dataset contains at minimum two essential columns: Review Text (the actual customer feedback) and Sentiment Label (typically encoded as 1 for Positive, 0 for Negative, and 2 for Neutral).</a:t>
            </a:r>
            <a:endParaRPr lang="en-US" sz="1600" dirty="0"/>
          </a:p>
        </p:txBody>
      </p:sp>
      <p:sp>
        <p:nvSpPr>
          <p:cNvPr id="11" name="Text 7"/>
          <p:cNvSpPr/>
          <p:nvPr/>
        </p:nvSpPr>
        <p:spPr>
          <a:xfrm>
            <a:off x="837724" y="4736902"/>
            <a:ext cx="209431" cy="261818"/>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Lora Light" pitchFamily="34" charset="0"/>
                <a:ea typeface="Lora Light" pitchFamily="34" charset="-122"/>
                <a:cs typeface="Lora Light" pitchFamily="34" charset="-120"/>
              </a:rPr>
              <a:t>03</a:t>
            </a:r>
            <a:endParaRPr lang="en-US" sz="1600" dirty="0"/>
          </a:p>
        </p:txBody>
      </p:sp>
      <p:pic>
        <p:nvPicPr>
          <p:cNvPr id="12" name="Image 2" descr="preencoded.png">    </p:cNvPr>
          <p:cNvPicPr>
            <a:picLocks noChangeAspect="1"/>
          </p:cNvPicPr>
          <p:nvPr/>
        </p:nvPicPr>
        <p:blipFill>
          <a:blip r:embed="rId3"/>
          <a:stretch>
            <a:fillRect/>
          </a:stretch>
        </p:blipFill>
        <p:spPr>
          <a:xfrm>
            <a:off x="837724" y="5048964"/>
            <a:ext cx="6372701" cy="22860"/>
          </a:xfrm>
          <a:prstGeom prst="rect">
            <a:avLst/>
          </a:prstGeom>
        </p:spPr>
      </p:pic>
      <p:sp>
        <p:nvSpPr>
          <p:cNvPr id="13" name="Text 8"/>
          <p:cNvSpPr/>
          <p:nvPr/>
        </p:nvSpPr>
        <p:spPr>
          <a:xfrm>
            <a:off x="837724" y="5220295"/>
            <a:ext cx="2652117" cy="308015"/>
          </a:xfrm>
          <a:prstGeom prst="rect">
            <a:avLst/>
          </a:prstGeom>
          <a:noFill/>
          <a:ln/>
        </p:spPr>
        <p:txBody>
          <a:bodyPr wrap="none" lIns="0" tIns="0" rIns="0" bIns="0" rtlCol="0" anchor="t"/>
          <a:lstStyle/>
          <a:p>
            <a:pPr algn="l" indent="0" marL="0">
              <a:lnSpc>
                <a:spcPts val="2400"/>
              </a:lnSpc>
              <a:buNone/>
            </a:pPr>
            <a:r>
              <a:rPr lang="en-US" sz="1900" dirty="0">
                <a:solidFill>
                  <a:srgbClr val="D6E5EF"/>
                </a:solidFill>
                <a:latin typeface="Lora" pitchFamily="34" charset="0"/>
                <a:ea typeface="Lora" pitchFamily="34" charset="-122"/>
                <a:cs typeface="Lora" pitchFamily="34" charset="-120"/>
              </a:rPr>
              <a:t>Initial Data Exploration</a:t>
            </a:r>
            <a:endParaRPr lang="en-US" sz="1900" dirty="0"/>
          </a:p>
        </p:txBody>
      </p:sp>
      <p:sp>
        <p:nvSpPr>
          <p:cNvPr id="14" name="Text 9"/>
          <p:cNvSpPr/>
          <p:nvPr/>
        </p:nvSpPr>
        <p:spPr>
          <a:xfrm>
            <a:off x="837724" y="5653921"/>
            <a:ext cx="6372701" cy="1005126"/>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Conduct exploratory data analysis to understand dataset characteristics including review length distribution, class balance, missing values, duplicate entries, and overall data quality indicators.</a:t>
            </a:r>
            <a:endParaRPr lang="en-US" sz="1600" dirty="0"/>
          </a:p>
        </p:txBody>
      </p:sp>
      <p:sp>
        <p:nvSpPr>
          <p:cNvPr id="15" name="Text 10"/>
          <p:cNvSpPr/>
          <p:nvPr/>
        </p:nvSpPr>
        <p:spPr>
          <a:xfrm>
            <a:off x="7419856" y="4736902"/>
            <a:ext cx="209431" cy="261818"/>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Lora Light" pitchFamily="34" charset="0"/>
                <a:ea typeface="Lora Light" pitchFamily="34" charset="-122"/>
                <a:cs typeface="Lora Light" pitchFamily="34" charset="-120"/>
              </a:rPr>
              <a:t>04</a:t>
            </a:r>
            <a:endParaRPr lang="en-US" sz="1600" dirty="0"/>
          </a:p>
        </p:txBody>
      </p:sp>
      <p:pic>
        <p:nvPicPr>
          <p:cNvPr id="16" name="Image 3" descr="preencoded.png">    </p:cNvPr>
          <p:cNvPicPr>
            <a:picLocks noChangeAspect="1"/>
          </p:cNvPicPr>
          <p:nvPr/>
        </p:nvPicPr>
        <p:blipFill>
          <a:blip r:embed="rId4"/>
          <a:stretch>
            <a:fillRect/>
          </a:stretch>
        </p:blipFill>
        <p:spPr>
          <a:xfrm>
            <a:off x="7419856" y="5048964"/>
            <a:ext cx="6372820" cy="22860"/>
          </a:xfrm>
          <a:prstGeom prst="rect">
            <a:avLst/>
          </a:prstGeom>
        </p:spPr>
      </p:pic>
      <p:sp>
        <p:nvSpPr>
          <p:cNvPr id="17" name="Text 11"/>
          <p:cNvSpPr/>
          <p:nvPr/>
        </p:nvSpPr>
        <p:spPr>
          <a:xfrm>
            <a:off x="7419856" y="5220295"/>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D6E5EF"/>
                </a:solidFill>
                <a:latin typeface="Lora" pitchFamily="34" charset="0"/>
                <a:ea typeface="Lora" pitchFamily="34" charset="-122"/>
                <a:cs typeface="Lora" pitchFamily="34" charset="-120"/>
              </a:rPr>
              <a:t>Load into Memory</a:t>
            </a:r>
            <a:endParaRPr lang="en-US" sz="1900" dirty="0"/>
          </a:p>
        </p:txBody>
      </p:sp>
      <p:sp>
        <p:nvSpPr>
          <p:cNvPr id="18" name="Text 12"/>
          <p:cNvSpPr/>
          <p:nvPr/>
        </p:nvSpPr>
        <p:spPr>
          <a:xfrm>
            <a:off x="7419856" y="5653921"/>
            <a:ext cx="6372820" cy="1005126"/>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Use Pandas to load the dataset efficiently, applying appropriate encoding settings and data types to optimize memory usage whilst ensuring all text is properly decoded and accessible.</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44128" y="442793"/>
            <a:ext cx="6327696" cy="473631"/>
          </a:xfrm>
          <a:prstGeom prst="rect">
            <a:avLst/>
          </a:prstGeom>
          <a:noFill/>
          <a:ln/>
        </p:spPr>
        <p:txBody>
          <a:bodyPr wrap="none" lIns="0" tIns="0" rIns="0" bIns="0" rtlCol="0" anchor="t"/>
          <a:lstStyle/>
          <a:p>
            <a:pPr algn="l" indent="0" marL="0">
              <a:lnSpc>
                <a:spcPts val="3700"/>
              </a:lnSpc>
              <a:buNone/>
            </a:pPr>
            <a:r>
              <a:rPr lang="en-US" sz="2950" dirty="0">
                <a:solidFill>
                  <a:srgbClr val="F98AC7"/>
                </a:solidFill>
                <a:latin typeface="Lora" pitchFamily="34" charset="0"/>
                <a:ea typeface="Lora" pitchFamily="34" charset="-122"/>
                <a:cs typeface="Lora" pitchFamily="34" charset="-120"/>
              </a:rPr>
              <a:t>Critical Data Preprocessing Pipeline</a:t>
            </a:r>
            <a:endParaRPr lang="en-US" sz="2950" dirty="0"/>
          </a:p>
        </p:txBody>
      </p:sp>
      <p:sp>
        <p:nvSpPr>
          <p:cNvPr id="3" name="Text 1"/>
          <p:cNvSpPr/>
          <p:nvPr/>
        </p:nvSpPr>
        <p:spPr>
          <a:xfrm>
            <a:off x="644128" y="1238488"/>
            <a:ext cx="13342144" cy="515303"/>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Source Sans 3" pitchFamily="34" charset="0"/>
                <a:ea typeface="Source Sans 3" pitchFamily="34" charset="-122"/>
                <a:cs typeface="Source Sans 3" pitchFamily="34" charset="-120"/>
              </a:rPr>
              <a:t>Text preprocessing represents the most crucial phase of any NLP project. Raw text cannot be directly consumed by machine learning models, requiring systematic transformation into numerical representations whilst preserving semantic meaning.</a:t>
            </a:r>
            <a:endParaRPr lang="en-US" sz="1250" dirty="0"/>
          </a:p>
        </p:txBody>
      </p:sp>
      <p:pic>
        <p:nvPicPr>
          <p:cNvPr id="4" name="Image 0" descr="preencoded.png">    </p:cNvPr>
          <p:cNvPicPr>
            <a:picLocks noChangeAspect="1"/>
          </p:cNvPicPr>
          <p:nvPr/>
        </p:nvPicPr>
        <p:blipFill>
          <a:blip r:embed="rId1"/>
          <a:stretch>
            <a:fillRect/>
          </a:stretch>
        </p:blipFill>
        <p:spPr>
          <a:xfrm>
            <a:off x="644128" y="1934885"/>
            <a:ext cx="805220" cy="1170503"/>
          </a:xfrm>
          <a:prstGeom prst="rect">
            <a:avLst/>
          </a:prstGeom>
        </p:spPr>
      </p:pic>
      <p:sp>
        <p:nvSpPr>
          <p:cNvPr id="5" name="Text 2"/>
          <p:cNvSpPr/>
          <p:nvPr/>
        </p:nvSpPr>
        <p:spPr>
          <a:xfrm>
            <a:off x="1610320" y="2095857"/>
            <a:ext cx="1894642" cy="236696"/>
          </a:xfrm>
          <a:prstGeom prst="rect">
            <a:avLst/>
          </a:prstGeom>
          <a:noFill/>
          <a:ln/>
        </p:spPr>
        <p:txBody>
          <a:bodyPr wrap="none" lIns="0" tIns="0" rIns="0" bIns="0" rtlCol="0" anchor="t"/>
          <a:lstStyle/>
          <a:p>
            <a:pPr algn="l" indent="0" marL="0">
              <a:lnSpc>
                <a:spcPts val="1850"/>
              </a:lnSpc>
              <a:buNone/>
            </a:pPr>
            <a:r>
              <a:rPr lang="en-US" sz="1450" dirty="0">
                <a:solidFill>
                  <a:srgbClr val="D6E5EF"/>
                </a:solidFill>
                <a:latin typeface="Lora" pitchFamily="34" charset="0"/>
                <a:ea typeface="Lora" pitchFamily="34" charset="-122"/>
                <a:cs typeface="Lora" pitchFamily="34" charset="-120"/>
              </a:rPr>
              <a:t>Text Cleaning</a:t>
            </a:r>
            <a:endParaRPr lang="en-US" sz="1450" dirty="0"/>
          </a:p>
        </p:txBody>
      </p:sp>
      <p:sp>
        <p:nvSpPr>
          <p:cNvPr id="6" name="Text 3"/>
          <p:cNvSpPr/>
          <p:nvPr/>
        </p:nvSpPr>
        <p:spPr>
          <a:xfrm>
            <a:off x="1610320" y="2429113"/>
            <a:ext cx="12375952" cy="515303"/>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Source Sans 3" pitchFamily="34" charset="0"/>
                <a:ea typeface="Source Sans 3" pitchFamily="34" charset="-122"/>
                <a:cs typeface="Source Sans 3" pitchFamily="34" charset="-120"/>
              </a:rPr>
              <a:t>Remove HTML tags, special characters, URLs, email addresses, and excessive whitespace. Convert all text to lowercase for consistency. Handle contractions and expand abbreviations to standardise vocabulary.</a:t>
            </a:r>
            <a:endParaRPr lang="en-US" sz="1250" dirty="0"/>
          </a:p>
        </p:txBody>
      </p:sp>
      <p:pic>
        <p:nvPicPr>
          <p:cNvPr id="7" name="Image 1" descr="preencoded.png">    </p:cNvPr>
          <p:cNvPicPr>
            <a:picLocks noChangeAspect="1"/>
          </p:cNvPicPr>
          <p:nvPr/>
        </p:nvPicPr>
        <p:blipFill>
          <a:blip r:embed="rId2"/>
          <a:stretch>
            <a:fillRect/>
          </a:stretch>
        </p:blipFill>
        <p:spPr>
          <a:xfrm>
            <a:off x="644128" y="3105388"/>
            <a:ext cx="805220" cy="1170503"/>
          </a:xfrm>
          <a:prstGeom prst="rect">
            <a:avLst/>
          </a:prstGeom>
        </p:spPr>
      </p:pic>
      <p:sp>
        <p:nvSpPr>
          <p:cNvPr id="8" name="Text 4"/>
          <p:cNvSpPr/>
          <p:nvPr/>
        </p:nvSpPr>
        <p:spPr>
          <a:xfrm>
            <a:off x="1610320" y="3266361"/>
            <a:ext cx="1894642" cy="236696"/>
          </a:xfrm>
          <a:prstGeom prst="rect">
            <a:avLst/>
          </a:prstGeom>
          <a:noFill/>
          <a:ln/>
        </p:spPr>
        <p:txBody>
          <a:bodyPr wrap="none" lIns="0" tIns="0" rIns="0" bIns="0" rtlCol="0" anchor="t"/>
          <a:lstStyle/>
          <a:p>
            <a:pPr algn="l" indent="0" marL="0">
              <a:lnSpc>
                <a:spcPts val="1850"/>
              </a:lnSpc>
              <a:buNone/>
            </a:pPr>
            <a:r>
              <a:rPr lang="en-US" sz="1450" dirty="0">
                <a:solidFill>
                  <a:srgbClr val="D6E5EF"/>
                </a:solidFill>
                <a:latin typeface="Lora" pitchFamily="34" charset="0"/>
                <a:ea typeface="Lora" pitchFamily="34" charset="-122"/>
                <a:cs typeface="Lora" pitchFamily="34" charset="-120"/>
              </a:rPr>
              <a:t>Tokenization</a:t>
            </a:r>
            <a:endParaRPr lang="en-US" sz="1450" dirty="0"/>
          </a:p>
        </p:txBody>
      </p:sp>
      <p:sp>
        <p:nvSpPr>
          <p:cNvPr id="9" name="Text 5"/>
          <p:cNvSpPr/>
          <p:nvPr/>
        </p:nvSpPr>
        <p:spPr>
          <a:xfrm>
            <a:off x="1610320" y="3599617"/>
            <a:ext cx="12375952" cy="515303"/>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Source Sans 3" pitchFamily="34" charset="0"/>
                <a:ea typeface="Source Sans 3" pitchFamily="34" charset="-122"/>
                <a:cs typeface="Source Sans 3" pitchFamily="34" charset="-120"/>
              </a:rPr>
              <a:t>Split continuous text into discrete units (tokens) such as words, sub-words, or characters. This creates structured input for subsequent processing steps and enables statistical analysis of word frequency.</a:t>
            </a:r>
            <a:endParaRPr lang="en-US" sz="1250" dirty="0"/>
          </a:p>
        </p:txBody>
      </p:sp>
      <p:pic>
        <p:nvPicPr>
          <p:cNvPr id="10" name="Image 2" descr="preencoded.png">    </p:cNvPr>
          <p:cNvPicPr>
            <a:picLocks noChangeAspect="1"/>
          </p:cNvPicPr>
          <p:nvPr/>
        </p:nvPicPr>
        <p:blipFill>
          <a:blip r:embed="rId3"/>
          <a:stretch>
            <a:fillRect/>
          </a:stretch>
        </p:blipFill>
        <p:spPr>
          <a:xfrm>
            <a:off x="644128" y="4275892"/>
            <a:ext cx="805220" cy="1170503"/>
          </a:xfrm>
          <a:prstGeom prst="rect">
            <a:avLst/>
          </a:prstGeom>
        </p:spPr>
      </p:pic>
      <p:sp>
        <p:nvSpPr>
          <p:cNvPr id="11" name="Text 6"/>
          <p:cNvSpPr/>
          <p:nvPr/>
        </p:nvSpPr>
        <p:spPr>
          <a:xfrm>
            <a:off x="1610320" y="4436864"/>
            <a:ext cx="1894642" cy="236696"/>
          </a:xfrm>
          <a:prstGeom prst="rect">
            <a:avLst/>
          </a:prstGeom>
          <a:noFill/>
          <a:ln/>
        </p:spPr>
        <p:txBody>
          <a:bodyPr wrap="none" lIns="0" tIns="0" rIns="0" bIns="0" rtlCol="0" anchor="t"/>
          <a:lstStyle/>
          <a:p>
            <a:pPr algn="l" indent="0" marL="0">
              <a:lnSpc>
                <a:spcPts val="1850"/>
              </a:lnSpc>
              <a:buNone/>
            </a:pPr>
            <a:r>
              <a:rPr lang="en-US" sz="1450" dirty="0">
                <a:solidFill>
                  <a:srgbClr val="D6E5EF"/>
                </a:solidFill>
                <a:latin typeface="Lora" pitchFamily="34" charset="0"/>
                <a:ea typeface="Lora" pitchFamily="34" charset="-122"/>
                <a:cs typeface="Lora" pitchFamily="34" charset="-120"/>
              </a:rPr>
              <a:t>Stop Word Removal</a:t>
            </a:r>
            <a:endParaRPr lang="en-US" sz="1450" dirty="0"/>
          </a:p>
        </p:txBody>
      </p:sp>
      <p:sp>
        <p:nvSpPr>
          <p:cNvPr id="12" name="Text 7"/>
          <p:cNvSpPr/>
          <p:nvPr/>
        </p:nvSpPr>
        <p:spPr>
          <a:xfrm>
            <a:off x="1610320" y="4770120"/>
            <a:ext cx="12375952" cy="515303"/>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Source Sans 3" pitchFamily="34" charset="0"/>
                <a:ea typeface="Source Sans 3" pitchFamily="34" charset="-122"/>
                <a:cs typeface="Source Sans 3" pitchFamily="34" charset="-120"/>
              </a:rPr>
              <a:t>Eliminate common words like "the," "a," "is," "are" that occur frequently but contribute minimal semantic value. This reduces feature dimensionality whilst retaining meaningful content words.</a:t>
            </a:r>
            <a:endParaRPr lang="en-US" sz="1250" dirty="0"/>
          </a:p>
        </p:txBody>
      </p:sp>
      <p:pic>
        <p:nvPicPr>
          <p:cNvPr id="13" name="Image 3" descr="preencoded.png">    </p:cNvPr>
          <p:cNvPicPr>
            <a:picLocks noChangeAspect="1"/>
          </p:cNvPicPr>
          <p:nvPr/>
        </p:nvPicPr>
        <p:blipFill>
          <a:blip r:embed="rId4"/>
          <a:stretch>
            <a:fillRect/>
          </a:stretch>
        </p:blipFill>
        <p:spPr>
          <a:xfrm>
            <a:off x="644128" y="5446395"/>
            <a:ext cx="805220" cy="1170503"/>
          </a:xfrm>
          <a:prstGeom prst="rect">
            <a:avLst/>
          </a:prstGeom>
        </p:spPr>
      </p:pic>
      <p:sp>
        <p:nvSpPr>
          <p:cNvPr id="14" name="Text 8"/>
          <p:cNvSpPr/>
          <p:nvPr/>
        </p:nvSpPr>
        <p:spPr>
          <a:xfrm>
            <a:off x="1610320" y="5607368"/>
            <a:ext cx="2344460" cy="236696"/>
          </a:xfrm>
          <a:prstGeom prst="rect">
            <a:avLst/>
          </a:prstGeom>
          <a:noFill/>
          <a:ln/>
        </p:spPr>
        <p:txBody>
          <a:bodyPr wrap="none" lIns="0" tIns="0" rIns="0" bIns="0" rtlCol="0" anchor="t"/>
          <a:lstStyle/>
          <a:p>
            <a:pPr algn="l" indent="0" marL="0">
              <a:lnSpc>
                <a:spcPts val="1850"/>
              </a:lnSpc>
              <a:buNone/>
            </a:pPr>
            <a:r>
              <a:rPr lang="en-US" sz="1450" dirty="0">
                <a:solidFill>
                  <a:srgbClr val="D6E5EF"/>
                </a:solidFill>
                <a:latin typeface="Lora" pitchFamily="34" charset="0"/>
                <a:ea typeface="Lora" pitchFamily="34" charset="-122"/>
                <a:cs typeface="Lora" pitchFamily="34" charset="-120"/>
              </a:rPr>
              <a:t>Stemming/Lemmatization</a:t>
            </a:r>
            <a:endParaRPr lang="en-US" sz="1450" dirty="0"/>
          </a:p>
        </p:txBody>
      </p:sp>
      <p:sp>
        <p:nvSpPr>
          <p:cNvPr id="15" name="Text 9"/>
          <p:cNvSpPr/>
          <p:nvPr/>
        </p:nvSpPr>
        <p:spPr>
          <a:xfrm>
            <a:off x="1610320" y="5940623"/>
            <a:ext cx="12375952" cy="515303"/>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Source Sans 3" pitchFamily="34" charset="0"/>
                <a:ea typeface="Source Sans 3" pitchFamily="34" charset="-122"/>
                <a:cs typeface="Source Sans 3" pitchFamily="34" charset="-120"/>
              </a:rPr>
              <a:t>Reduce words to their root forms: "running," "runs," "ran" all become "run." Lemmatization provides grammatically correct roots, whilst stemming uses heuristic rules for faster processing.</a:t>
            </a:r>
            <a:endParaRPr lang="en-US" sz="1250" dirty="0"/>
          </a:p>
        </p:txBody>
      </p:sp>
      <p:pic>
        <p:nvPicPr>
          <p:cNvPr id="16" name="Image 4" descr="preencoded.png">    </p:cNvPr>
          <p:cNvPicPr>
            <a:picLocks noChangeAspect="1"/>
          </p:cNvPicPr>
          <p:nvPr/>
        </p:nvPicPr>
        <p:blipFill>
          <a:blip r:embed="rId5"/>
          <a:stretch>
            <a:fillRect/>
          </a:stretch>
        </p:blipFill>
        <p:spPr>
          <a:xfrm>
            <a:off x="644128" y="6616898"/>
            <a:ext cx="805220" cy="1170503"/>
          </a:xfrm>
          <a:prstGeom prst="rect">
            <a:avLst/>
          </a:prstGeom>
        </p:spPr>
      </p:pic>
      <p:sp>
        <p:nvSpPr>
          <p:cNvPr id="17" name="Text 10"/>
          <p:cNvSpPr/>
          <p:nvPr/>
        </p:nvSpPr>
        <p:spPr>
          <a:xfrm>
            <a:off x="1610320" y="6777871"/>
            <a:ext cx="1894642" cy="236696"/>
          </a:xfrm>
          <a:prstGeom prst="rect">
            <a:avLst/>
          </a:prstGeom>
          <a:noFill/>
          <a:ln/>
        </p:spPr>
        <p:txBody>
          <a:bodyPr wrap="none" lIns="0" tIns="0" rIns="0" bIns="0" rtlCol="0" anchor="t"/>
          <a:lstStyle/>
          <a:p>
            <a:pPr algn="l" indent="0" marL="0">
              <a:lnSpc>
                <a:spcPts val="1850"/>
              </a:lnSpc>
              <a:buNone/>
            </a:pPr>
            <a:r>
              <a:rPr lang="en-US" sz="1450" dirty="0">
                <a:solidFill>
                  <a:srgbClr val="D6E5EF"/>
                </a:solidFill>
                <a:latin typeface="Lora" pitchFamily="34" charset="0"/>
                <a:ea typeface="Lora" pitchFamily="34" charset="-122"/>
                <a:cs typeface="Lora" pitchFamily="34" charset="-120"/>
              </a:rPr>
              <a:t>Feature Extraction</a:t>
            </a:r>
            <a:endParaRPr lang="en-US" sz="1450" dirty="0"/>
          </a:p>
        </p:txBody>
      </p:sp>
      <p:sp>
        <p:nvSpPr>
          <p:cNvPr id="18" name="Text 11"/>
          <p:cNvSpPr/>
          <p:nvPr/>
        </p:nvSpPr>
        <p:spPr>
          <a:xfrm>
            <a:off x="1610320" y="7111127"/>
            <a:ext cx="12375952" cy="515303"/>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Source Sans 3" pitchFamily="34" charset="0"/>
                <a:ea typeface="Source Sans 3" pitchFamily="34" charset="-122"/>
                <a:cs typeface="Source Sans 3" pitchFamily="34" charset="-120"/>
              </a:rPr>
              <a:t>Convert cleaned text into numerical vectors using Bag-of-Words (BoW), TF-IDF weighting, or advanced word embeddings (Word2Vec, GloVe, BERT). This vectorization enables mathematical operations by ML algorithms.</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726883"/>
            <a:ext cx="9940409" cy="615910"/>
          </a:xfrm>
          <a:prstGeom prst="rect">
            <a:avLst/>
          </a:prstGeom>
          <a:noFill/>
          <a:ln/>
        </p:spPr>
        <p:txBody>
          <a:bodyPr wrap="none" lIns="0" tIns="0" rIns="0" bIns="0" rtlCol="0" anchor="t"/>
          <a:lstStyle/>
          <a:p>
            <a:pPr algn="l" indent="0" marL="0">
              <a:lnSpc>
                <a:spcPts val="4850"/>
              </a:lnSpc>
              <a:buNone/>
            </a:pPr>
            <a:r>
              <a:rPr lang="en-US" sz="3850" dirty="0">
                <a:solidFill>
                  <a:srgbClr val="F98AC7"/>
                </a:solidFill>
                <a:latin typeface="Lora" pitchFamily="34" charset="0"/>
                <a:ea typeface="Lora" pitchFamily="34" charset="-122"/>
                <a:cs typeface="Lora" pitchFamily="34" charset="-120"/>
              </a:rPr>
              <a:t>Feature Extraction Techniques Comparison</a:t>
            </a:r>
            <a:endParaRPr lang="en-US" sz="3850" dirty="0"/>
          </a:p>
        </p:txBody>
      </p:sp>
      <p:sp>
        <p:nvSpPr>
          <p:cNvPr id="3" name="Text 1"/>
          <p:cNvSpPr/>
          <p:nvPr/>
        </p:nvSpPr>
        <p:spPr>
          <a:xfrm>
            <a:off x="837724" y="2866311"/>
            <a:ext cx="3209449" cy="369689"/>
          </a:xfrm>
          <a:prstGeom prst="rect">
            <a:avLst/>
          </a:prstGeom>
          <a:noFill/>
          <a:ln/>
        </p:spPr>
        <p:txBody>
          <a:bodyPr wrap="none" lIns="0" tIns="0" rIns="0" bIns="0" rtlCol="0" anchor="t"/>
          <a:lstStyle/>
          <a:p>
            <a:pPr algn="l" indent="0" marL="0">
              <a:lnSpc>
                <a:spcPts val="2900"/>
              </a:lnSpc>
              <a:buNone/>
            </a:pPr>
            <a:r>
              <a:rPr lang="en-US" sz="2300" dirty="0">
                <a:solidFill>
                  <a:srgbClr val="F98AC7"/>
                </a:solidFill>
                <a:latin typeface="Lora" pitchFamily="34" charset="0"/>
                <a:ea typeface="Lora" pitchFamily="34" charset="-122"/>
                <a:cs typeface="Lora" pitchFamily="34" charset="-120"/>
              </a:rPr>
              <a:t>Traditional Approaches</a:t>
            </a:r>
            <a:endParaRPr lang="en-US" sz="2300" dirty="0"/>
          </a:p>
        </p:txBody>
      </p:sp>
      <p:sp>
        <p:nvSpPr>
          <p:cNvPr id="4" name="Text 2"/>
          <p:cNvSpPr/>
          <p:nvPr/>
        </p:nvSpPr>
        <p:spPr>
          <a:xfrm>
            <a:off x="837724" y="3445431"/>
            <a:ext cx="6221968" cy="1340168"/>
          </a:xfrm>
          <a:prstGeom prst="rect">
            <a:avLst/>
          </a:prstGeom>
          <a:noFill/>
          <a:ln/>
        </p:spPr>
        <p:txBody>
          <a:bodyPr wrap="square" lIns="0" tIns="0" rIns="0" bIns="0" rtlCol="0" anchor="t"/>
          <a:lstStyle/>
          <a:p>
            <a:pPr algn="l" indent="0" marL="0">
              <a:lnSpc>
                <a:spcPts val="2600"/>
              </a:lnSpc>
              <a:buNone/>
            </a:pPr>
            <a:r>
              <a:rPr lang="en-US" sz="1600" b="1" dirty="0">
                <a:solidFill>
                  <a:srgbClr val="F98AC7"/>
                </a:solidFill>
                <a:latin typeface="Source Sans 3" pitchFamily="34" charset="0"/>
                <a:ea typeface="Source Sans 3" pitchFamily="34" charset="-122"/>
                <a:cs typeface="Source Sans 3" pitchFamily="34" charset="-120"/>
              </a:rPr>
              <a:t>Bag-of-Words (BoW)</a:t>
            </a:r>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 creates sparse vectors by counting word occurrences in each document. Simple and interpretable, but ignores word order and context. Works well for shorter texts with clear sentiment indicators.</a:t>
            </a:r>
            <a:endParaRPr lang="en-US" sz="1600" dirty="0"/>
          </a:p>
        </p:txBody>
      </p:sp>
      <p:sp>
        <p:nvSpPr>
          <p:cNvPr id="5" name="Text 3"/>
          <p:cNvSpPr/>
          <p:nvPr/>
        </p:nvSpPr>
        <p:spPr>
          <a:xfrm>
            <a:off x="837724" y="4974074"/>
            <a:ext cx="6221968" cy="1340168"/>
          </a:xfrm>
          <a:prstGeom prst="rect">
            <a:avLst/>
          </a:prstGeom>
          <a:noFill/>
          <a:ln/>
        </p:spPr>
        <p:txBody>
          <a:bodyPr wrap="square" lIns="0" tIns="0" rIns="0" bIns="0" rtlCol="0" anchor="t"/>
          <a:lstStyle/>
          <a:p>
            <a:pPr algn="l" indent="0" marL="0">
              <a:lnSpc>
                <a:spcPts val="2600"/>
              </a:lnSpc>
              <a:buNone/>
            </a:pPr>
            <a:r>
              <a:rPr lang="en-US" sz="1600" b="1" dirty="0">
                <a:solidFill>
                  <a:srgbClr val="F98AC7"/>
                </a:solidFill>
                <a:latin typeface="Source Sans 3" pitchFamily="34" charset="0"/>
                <a:ea typeface="Source Sans 3" pitchFamily="34" charset="-122"/>
                <a:cs typeface="Source Sans 3" pitchFamily="34" charset="-120"/>
              </a:rPr>
              <a:t>TF-IDF (Term Frequency-Inverse Document Frequency)</a:t>
            </a:r>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 weights words based on their importance across the entire corpus. Rare but meaningful words receive higher scores, whilst common words are downweighted, improving classification accuracy over raw BoW.</a:t>
            </a:r>
            <a:endParaRPr lang="en-US" sz="1600" dirty="0"/>
          </a:p>
        </p:txBody>
      </p:sp>
      <p:sp>
        <p:nvSpPr>
          <p:cNvPr id="6" name="Text 4"/>
          <p:cNvSpPr/>
          <p:nvPr/>
        </p:nvSpPr>
        <p:spPr>
          <a:xfrm>
            <a:off x="7578328" y="2866311"/>
            <a:ext cx="3103364" cy="369689"/>
          </a:xfrm>
          <a:prstGeom prst="rect">
            <a:avLst/>
          </a:prstGeom>
          <a:noFill/>
          <a:ln/>
        </p:spPr>
        <p:txBody>
          <a:bodyPr wrap="none" lIns="0" tIns="0" rIns="0" bIns="0" rtlCol="0" anchor="t"/>
          <a:lstStyle/>
          <a:p>
            <a:pPr algn="l" indent="0" marL="0">
              <a:lnSpc>
                <a:spcPts val="2900"/>
              </a:lnSpc>
              <a:buNone/>
            </a:pPr>
            <a:r>
              <a:rPr lang="en-US" sz="2300" dirty="0">
                <a:solidFill>
                  <a:srgbClr val="F98AC7"/>
                </a:solidFill>
                <a:latin typeface="Lora" pitchFamily="34" charset="0"/>
                <a:ea typeface="Lora" pitchFamily="34" charset="-122"/>
                <a:cs typeface="Lora" pitchFamily="34" charset="-120"/>
              </a:rPr>
              <a:t>Advanced Embeddings</a:t>
            </a:r>
            <a:endParaRPr lang="en-US" sz="2300" dirty="0"/>
          </a:p>
        </p:txBody>
      </p:sp>
      <p:sp>
        <p:nvSpPr>
          <p:cNvPr id="7" name="Text 5"/>
          <p:cNvSpPr/>
          <p:nvPr/>
        </p:nvSpPr>
        <p:spPr>
          <a:xfrm>
            <a:off x="7578328" y="3445431"/>
            <a:ext cx="6221968" cy="1340168"/>
          </a:xfrm>
          <a:prstGeom prst="rect">
            <a:avLst/>
          </a:prstGeom>
          <a:noFill/>
          <a:ln/>
        </p:spPr>
        <p:txBody>
          <a:bodyPr wrap="square" lIns="0" tIns="0" rIns="0" bIns="0" rtlCol="0" anchor="t"/>
          <a:lstStyle/>
          <a:p>
            <a:pPr algn="l" indent="0" marL="0">
              <a:lnSpc>
                <a:spcPts val="2600"/>
              </a:lnSpc>
              <a:buNone/>
            </a:pPr>
            <a:r>
              <a:rPr lang="en-US" sz="1600" b="1" dirty="0">
                <a:solidFill>
                  <a:srgbClr val="F98AC7"/>
                </a:solidFill>
                <a:latin typeface="Source Sans 3" pitchFamily="34" charset="0"/>
                <a:ea typeface="Source Sans 3" pitchFamily="34" charset="-122"/>
                <a:cs typeface="Source Sans 3" pitchFamily="34" charset="-120"/>
              </a:rPr>
              <a:t>Word2Vec &amp; GloVe</a:t>
            </a:r>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 generate dense vector representations that capture semantic relationships between words. Similar words have similar vectors, enabling the model to understand contextual meaning and handle synonyms effectively.</a:t>
            </a:r>
            <a:endParaRPr lang="en-US" sz="1600" dirty="0"/>
          </a:p>
        </p:txBody>
      </p:sp>
      <p:sp>
        <p:nvSpPr>
          <p:cNvPr id="8" name="Text 6"/>
          <p:cNvSpPr/>
          <p:nvPr/>
        </p:nvSpPr>
        <p:spPr>
          <a:xfrm>
            <a:off x="7578328" y="4974074"/>
            <a:ext cx="6221968" cy="1340168"/>
          </a:xfrm>
          <a:prstGeom prst="rect">
            <a:avLst/>
          </a:prstGeom>
          <a:noFill/>
          <a:ln/>
        </p:spPr>
        <p:txBody>
          <a:bodyPr wrap="square" lIns="0" tIns="0" rIns="0" bIns="0" rtlCol="0" anchor="t"/>
          <a:lstStyle/>
          <a:p>
            <a:pPr algn="l" indent="0" marL="0">
              <a:lnSpc>
                <a:spcPts val="2600"/>
              </a:lnSpc>
              <a:buNone/>
            </a:pPr>
            <a:r>
              <a:rPr lang="en-US" sz="1600" b="1" dirty="0">
                <a:solidFill>
                  <a:srgbClr val="F98AC7"/>
                </a:solidFill>
                <a:latin typeface="Source Sans 3" pitchFamily="34" charset="0"/>
                <a:ea typeface="Source Sans 3" pitchFamily="34" charset="-122"/>
                <a:cs typeface="Source Sans 3" pitchFamily="34" charset="-120"/>
              </a:rPr>
              <a:t>BERT Embeddings</a:t>
            </a:r>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 provide contextual word representations where the same word has different vectors depending on surrounding context. This state-of-the-art approach delivers superior performance but requires significant computational resources.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43295" y="442198"/>
            <a:ext cx="7008733" cy="472916"/>
          </a:xfrm>
          <a:prstGeom prst="rect">
            <a:avLst/>
          </a:prstGeom>
          <a:noFill/>
          <a:ln/>
        </p:spPr>
        <p:txBody>
          <a:bodyPr wrap="none" lIns="0" tIns="0" rIns="0" bIns="0" rtlCol="0" anchor="t"/>
          <a:lstStyle/>
          <a:p>
            <a:pPr algn="l" indent="0" marL="0">
              <a:lnSpc>
                <a:spcPts val="3700"/>
              </a:lnSpc>
              <a:buNone/>
            </a:pPr>
            <a:r>
              <a:rPr lang="en-US" sz="2950" dirty="0">
                <a:solidFill>
                  <a:srgbClr val="F98AC7"/>
                </a:solidFill>
                <a:latin typeface="Lora" pitchFamily="34" charset="0"/>
                <a:ea typeface="Lora" pitchFamily="34" charset="-122"/>
                <a:cs typeface="Lora" pitchFamily="34" charset="-120"/>
              </a:rPr>
              <a:t>Model Training and Algorithm Selection</a:t>
            </a:r>
            <a:endParaRPr lang="en-US" sz="2950" dirty="0"/>
          </a:p>
        </p:txBody>
      </p:sp>
      <p:sp>
        <p:nvSpPr>
          <p:cNvPr id="3" name="Shape 1"/>
          <p:cNvSpPr/>
          <p:nvPr/>
        </p:nvSpPr>
        <p:spPr>
          <a:xfrm>
            <a:off x="643295" y="1236702"/>
            <a:ext cx="13343811" cy="1214676"/>
          </a:xfrm>
          <a:prstGeom prst="roundRect">
            <a:avLst>
              <a:gd name="adj" fmla="val 1986"/>
            </a:avLst>
          </a:prstGeom>
          <a:solidFill>
            <a:srgbClr val="252833"/>
          </a:solidFill>
          <a:ln w="22860">
            <a:solidFill>
              <a:srgbClr val="5D606B"/>
            </a:solidFill>
            <a:prstDash val="solid"/>
          </a:ln>
        </p:spPr>
      </p:sp>
      <p:sp>
        <p:nvSpPr>
          <p:cNvPr id="4" name="Shape 2"/>
          <p:cNvSpPr/>
          <p:nvPr/>
        </p:nvSpPr>
        <p:spPr>
          <a:xfrm>
            <a:off x="666155" y="1259562"/>
            <a:ext cx="643295" cy="1168956"/>
          </a:xfrm>
          <a:prstGeom prst="rect">
            <a:avLst/>
          </a:prstGeom>
          <a:solidFill>
            <a:srgbClr val="444752"/>
          </a:solidFill>
          <a:ln/>
        </p:spPr>
      </p:sp>
      <p:sp>
        <p:nvSpPr>
          <p:cNvPr id="5" name="Text 3"/>
          <p:cNvSpPr/>
          <p:nvPr/>
        </p:nvSpPr>
        <p:spPr>
          <a:xfrm>
            <a:off x="867132" y="1693307"/>
            <a:ext cx="241221" cy="301466"/>
          </a:xfrm>
          <a:prstGeom prst="rect">
            <a:avLst/>
          </a:prstGeom>
          <a:noFill/>
          <a:ln/>
        </p:spPr>
        <p:txBody>
          <a:bodyPr wrap="none" lIns="0" tIns="0" rIns="0" bIns="0" rtlCol="0" anchor="t"/>
          <a:lstStyle/>
          <a:p>
            <a:pPr algn="l" indent="0" marL="0">
              <a:lnSpc>
                <a:spcPts val="1850"/>
              </a:lnSpc>
              <a:buNone/>
            </a:pPr>
            <a:r>
              <a:rPr lang="en-US" sz="1850" dirty="0">
                <a:solidFill>
                  <a:srgbClr val="D6E5EF"/>
                </a:solidFill>
                <a:latin typeface="Lora" pitchFamily="34" charset="0"/>
                <a:ea typeface="Lora" pitchFamily="34" charset="-122"/>
                <a:cs typeface="Lora" pitchFamily="34" charset="-120"/>
              </a:rPr>
              <a:t>1</a:t>
            </a:r>
            <a:endParaRPr lang="en-US" sz="1850" dirty="0"/>
          </a:p>
        </p:txBody>
      </p:sp>
      <p:sp>
        <p:nvSpPr>
          <p:cNvPr id="6" name="Text 4"/>
          <p:cNvSpPr/>
          <p:nvPr/>
        </p:nvSpPr>
        <p:spPr>
          <a:xfrm>
            <a:off x="1470184" y="1420297"/>
            <a:ext cx="1995130" cy="236458"/>
          </a:xfrm>
          <a:prstGeom prst="rect">
            <a:avLst/>
          </a:prstGeom>
          <a:noFill/>
          <a:ln/>
        </p:spPr>
        <p:txBody>
          <a:bodyPr wrap="none" lIns="0" tIns="0" rIns="0" bIns="0" rtlCol="0" anchor="t"/>
          <a:lstStyle/>
          <a:p>
            <a:pPr algn="l" indent="0" marL="0">
              <a:lnSpc>
                <a:spcPts val="1850"/>
              </a:lnSpc>
              <a:buNone/>
            </a:pPr>
            <a:r>
              <a:rPr lang="en-US" sz="1450" dirty="0">
                <a:solidFill>
                  <a:srgbClr val="D6E5EF"/>
                </a:solidFill>
                <a:latin typeface="Lora" pitchFamily="34" charset="0"/>
                <a:ea typeface="Lora" pitchFamily="34" charset="-122"/>
                <a:cs typeface="Lora" pitchFamily="34" charset="-120"/>
              </a:rPr>
              <a:t>Data Splitting Strategy</a:t>
            </a:r>
            <a:endParaRPr lang="en-US" sz="1450" dirty="0"/>
          </a:p>
        </p:txBody>
      </p:sp>
      <p:sp>
        <p:nvSpPr>
          <p:cNvPr id="7" name="Text 5"/>
          <p:cNvSpPr/>
          <p:nvPr/>
        </p:nvSpPr>
        <p:spPr>
          <a:xfrm>
            <a:off x="1470184" y="1753195"/>
            <a:ext cx="12333327" cy="514588"/>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Source Sans 3" pitchFamily="34" charset="0"/>
                <a:ea typeface="Source Sans 3" pitchFamily="34" charset="-122"/>
                <a:cs typeface="Source Sans 3" pitchFamily="34" charset="-120"/>
              </a:rPr>
              <a:t>Divide your vectorized dataset into three distinct subsets: Training set (70-80%) for learning patterns, Validation set (10-15%) for hyperparameter tuning, and Test set (10-15%) for final unbiased evaluation. Ensure stratified sampling to maintain class distribution across all splits.</a:t>
            </a:r>
            <a:endParaRPr lang="en-US" sz="1250" dirty="0"/>
          </a:p>
        </p:txBody>
      </p:sp>
      <p:sp>
        <p:nvSpPr>
          <p:cNvPr id="8" name="Shape 6"/>
          <p:cNvSpPr/>
          <p:nvPr/>
        </p:nvSpPr>
        <p:spPr>
          <a:xfrm>
            <a:off x="643295" y="2612112"/>
            <a:ext cx="13343811" cy="1825704"/>
          </a:xfrm>
          <a:prstGeom prst="roundRect">
            <a:avLst>
              <a:gd name="adj" fmla="val 1321"/>
            </a:avLst>
          </a:prstGeom>
          <a:solidFill>
            <a:srgbClr val="252833"/>
          </a:solidFill>
          <a:ln w="22860">
            <a:solidFill>
              <a:srgbClr val="5D606B"/>
            </a:solidFill>
            <a:prstDash val="solid"/>
          </a:ln>
        </p:spPr>
      </p:sp>
      <p:sp>
        <p:nvSpPr>
          <p:cNvPr id="9" name="Shape 7"/>
          <p:cNvSpPr/>
          <p:nvPr/>
        </p:nvSpPr>
        <p:spPr>
          <a:xfrm>
            <a:off x="666155" y="2634972"/>
            <a:ext cx="643295" cy="1779984"/>
          </a:xfrm>
          <a:prstGeom prst="rect">
            <a:avLst/>
          </a:prstGeom>
          <a:solidFill>
            <a:srgbClr val="444752"/>
          </a:solidFill>
          <a:ln/>
        </p:spPr>
      </p:sp>
      <p:sp>
        <p:nvSpPr>
          <p:cNvPr id="10" name="Text 8"/>
          <p:cNvSpPr/>
          <p:nvPr/>
        </p:nvSpPr>
        <p:spPr>
          <a:xfrm>
            <a:off x="867132" y="3374231"/>
            <a:ext cx="241221" cy="301466"/>
          </a:xfrm>
          <a:prstGeom prst="rect">
            <a:avLst/>
          </a:prstGeom>
          <a:noFill/>
          <a:ln/>
        </p:spPr>
        <p:txBody>
          <a:bodyPr wrap="none" lIns="0" tIns="0" rIns="0" bIns="0" rtlCol="0" anchor="t"/>
          <a:lstStyle/>
          <a:p>
            <a:pPr algn="l" indent="0" marL="0">
              <a:lnSpc>
                <a:spcPts val="1850"/>
              </a:lnSpc>
              <a:buNone/>
            </a:pPr>
            <a:r>
              <a:rPr lang="en-US" sz="1850" dirty="0">
                <a:solidFill>
                  <a:srgbClr val="D6E5EF"/>
                </a:solidFill>
                <a:latin typeface="Lora" pitchFamily="34" charset="0"/>
                <a:ea typeface="Lora" pitchFamily="34" charset="-122"/>
                <a:cs typeface="Lora" pitchFamily="34" charset="-120"/>
              </a:rPr>
              <a:t>2</a:t>
            </a:r>
            <a:endParaRPr lang="en-US" sz="1850" dirty="0"/>
          </a:p>
        </p:txBody>
      </p:sp>
      <p:sp>
        <p:nvSpPr>
          <p:cNvPr id="11" name="Text 9"/>
          <p:cNvSpPr/>
          <p:nvPr/>
        </p:nvSpPr>
        <p:spPr>
          <a:xfrm>
            <a:off x="1470184" y="2795707"/>
            <a:ext cx="2290048" cy="236458"/>
          </a:xfrm>
          <a:prstGeom prst="rect">
            <a:avLst/>
          </a:prstGeom>
          <a:noFill/>
          <a:ln/>
        </p:spPr>
        <p:txBody>
          <a:bodyPr wrap="none" lIns="0" tIns="0" rIns="0" bIns="0" rtlCol="0" anchor="t"/>
          <a:lstStyle/>
          <a:p>
            <a:pPr algn="l" indent="0" marL="0">
              <a:lnSpc>
                <a:spcPts val="1850"/>
              </a:lnSpc>
              <a:buNone/>
            </a:pPr>
            <a:r>
              <a:rPr lang="en-US" sz="1450" dirty="0">
                <a:solidFill>
                  <a:srgbClr val="D6E5EF"/>
                </a:solidFill>
                <a:latin typeface="Lora" pitchFamily="34" charset="0"/>
                <a:ea typeface="Lora" pitchFamily="34" charset="-122"/>
                <a:cs typeface="Lora" pitchFamily="34" charset="-120"/>
              </a:rPr>
              <a:t>Beginner-Friendly Models</a:t>
            </a:r>
            <a:endParaRPr lang="en-US" sz="1450" dirty="0"/>
          </a:p>
        </p:txBody>
      </p:sp>
      <p:sp>
        <p:nvSpPr>
          <p:cNvPr id="12" name="Text 10"/>
          <p:cNvSpPr/>
          <p:nvPr/>
        </p:nvSpPr>
        <p:spPr>
          <a:xfrm>
            <a:off x="1470184" y="3128605"/>
            <a:ext cx="12333327" cy="514588"/>
          </a:xfrm>
          <a:prstGeom prst="rect">
            <a:avLst/>
          </a:prstGeom>
          <a:noFill/>
          <a:ln/>
        </p:spPr>
        <p:txBody>
          <a:bodyPr wrap="square" lIns="0" tIns="0" rIns="0" bIns="0" rtlCol="0" anchor="t"/>
          <a:lstStyle/>
          <a:p>
            <a:pPr algn="l" indent="0" marL="0">
              <a:lnSpc>
                <a:spcPts val="2000"/>
              </a:lnSpc>
              <a:buNone/>
            </a:pPr>
            <a:r>
              <a:rPr lang="en-US" sz="1250" b="1" dirty="0">
                <a:solidFill>
                  <a:srgbClr val="D6E5EF"/>
                </a:solidFill>
                <a:latin typeface="Source Sans 3" pitchFamily="34" charset="0"/>
                <a:ea typeface="Source Sans 3" pitchFamily="34" charset="-122"/>
                <a:cs typeface="Source Sans 3" pitchFamily="34" charset="-120"/>
              </a:rPr>
              <a:t>Logistic Regression:</a:t>
            </a:r>
            <a:pPr algn="l" indent="0" marL="0">
              <a:lnSpc>
                <a:spcPts val="2000"/>
              </a:lnSpc>
              <a:buNone/>
            </a:pPr>
            <a:r>
              <a:rPr lang="en-US" sz="1250" dirty="0">
                <a:solidFill>
                  <a:srgbClr val="D6E5EF"/>
                </a:solidFill>
                <a:latin typeface="Source Sans 3" pitchFamily="34" charset="0"/>
                <a:ea typeface="Source Sans 3" pitchFamily="34" charset="-122"/>
                <a:cs typeface="Source Sans 3" pitchFamily="34" charset="-120"/>
              </a:rPr>
              <a:t> A simple yet powerful linear model that works exceptionally well for text classification. Fast training and interpretable coefficients make it ideal for baseline experiments.</a:t>
            </a:r>
            <a:endParaRPr lang="en-US" sz="1250" dirty="0"/>
          </a:p>
        </p:txBody>
      </p:sp>
      <p:sp>
        <p:nvSpPr>
          <p:cNvPr id="13" name="Text 11"/>
          <p:cNvSpPr/>
          <p:nvPr/>
        </p:nvSpPr>
        <p:spPr>
          <a:xfrm>
            <a:off x="1470184" y="3739634"/>
            <a:ext cx="12333327" cy="514588"/>
          </a:xfrm>
          <a:prstGeom prst="rect">
            <a:avLst/>
          </a:prstGeom>
          <a:noFill/>
          <a:ln/>
        </p:spPr>
        <p:txBody>
          <a:bodyPr wrap="square" lIns="0" tIns="0" rIns="0" bIns="0" rtlCol="0" anchor="t"/>
          <a:lstStyle/>
          <a:p>
            <a:pPr algn="l" indent="0" marL="0">
              <a:lnSpc>
                <a:spcPts val="2000"/>
              </a:lnSpc>
              <a:buNone/>
            </a:pPr>
            <a:r>
              <a:rPr lang="en-US" sz="1250" b="1" dirty="0">
                <a:solidFill>
                  <a:srgbClr val="D6E5EF"/>
                </a:solidFill>
                <a:latin typeface="Source Sans 3" pitchFamily="34" charset="0"/>
                <a:ea typeface="Source Sans 3" pitchFamily="34" charset="-122"/>
                <a:cs typeface="Source Sans 3" pitchFamily="34" charset="-120"/>
              </a:rPr>
              <a:t>Multinomial Naive Bayes:</a:t>
            </a:r>
            <a:pPr algn="l" indent="0" marL="0">
              <a:lnSpc>
                <a:spcPts val="2000"/>
              </a:lnSpc>
              <a:buNone/>
            </a:pPr>
            <a:r>
              <a:rPr lang="en-US" sz="1250" dirty="0">
                <a:solidFill>
                  <a:srgbClr val="D6E5EF"/>
                </a:solidFill>
                <a:latin typeface="Source Sans 3" pitchFamily="34" charset="0"/>
                <a:ea typeface="Source Sans 3" pitchFamily="34" charset="-122"/>
                <a:cs typeface="Source Sans 3" pitchFamily="34" charset="-120"/>
              </a:rPr>
              <a:t> Assumes feature independence and calculates probabilities based on word frequencies. Particularly effective with TF-IDF features and handles multi-class problems naturally.</a:t>
            </a:r>
            <a:endParaRPr lang="en-US" sz="1250" dirty="0"/>
          </a:p>
        </p:txBody>
      </p:sp>
      <p:sp>
        <p:nvSpPr>
          <p:cNvPr id="14" name="Shape 12"/>
          <p:cNvSpPr/>
          <p:nvPr/>
        </p:nvSpPr>
        <p:spPr>
          <a:xfrm>
            <a:off x="643295" y="4598551"/>
            <a:ext cx="13343811" cy="1825704"/>
          </a:xfrm>
          <a:prstGeom prst="roundRect">
            <a:avLst>
              <a:gd name="adj" fmla="val 1321"/>
            </a:avLst>
          </a:prstGeom>
          <a:solidFill>
            <a:srgbClr val="252833"/>
          </a:solidFill>
          <a:ln w="22860">
            <a:solidFill>
              <a:srgbClr val="5D606B"/>
            </a:solidFill>
            <a:prstDash val="solid"/>
          </a:ln>
        </p:spPr>
      </p:sp>
      <p:sp>
        <p:nvSpPr>
          <p:cNvPr id="15" name="Shape 13"/>
          <p:cNvSpPr/>
          <p:nvPr/>
        </p:nvSpPr>
        <p:spPr>
          <a:xfrm>
            <a:off x="666155" y="4621411"/>
            <a:ext cx="643295" cy="1779984"/>
          </a:xfrm>
          <a:prstGeom prst="rect">
            <a:avLst/>
          </a:prstGeom>
          <a:solidFill>
            <a:srgbClr val="444752"/>
          </a:solidFill>
          <a:ln/>
        </p:spPr>
      </p:sp>
      <p:sp>
        <p:nvSpPr>
          <p:cNvPr id="16" name="Text 14"/>
          <p:cNvSpPr/>
          <p:nvPr/>
        </p:nvSpPr>
        <p:spPr>
          <a:xfrm>
            <a:off x="867132" y="5360670"/>
            <a:ext cx="241221" cy="301466"/>
          </a:xfrm>
          <a:prstGeom prst="rect">
            <a:avLst/>
          </a:prstGeom>
          <a:noFill/>
          <a:ln/>
        </p:spPr>
        <p:txBody>
          <a:bodyPr wrap="none" lIns="0" tIns="0" rIns="0" bIns="0" rtlCol="0" anchor="t"/>
          <a:lstStyle/>
          <a:p>
            <a:pPr algn="l" indent="0" marL="0">
              <a:lnSpc>
                <a:spcPts val="1850"/>
              </a:lnSpc>
              <a:buNone/>
            </a:pPr>
            <a:r>
              <a:rPr lang="en-US" sz="1850" dirty="0">
                <a:solidFill>
                  <a:srgbClr val="D6E5EF"/>
                </a:solidFill>
                <a:latin typeface="Lora" pitchFamily="34" charset="0"/>
                <a:ea typeface="Lora" pitchFamily="34" charset="-122"/>
                <a:cs typeface="Lora" pitchFamily="34" charset="-120"/>
              </a:rPr>
              <a:t>3</a:t>
            </a:r>
            <a:endParaRPr lang="en-US" sz="1850" dirty="0"/>
          </a:p>
        </p:txBody>
      </p:sp>
      <p:sp>
        <p:nvSpPr>
          <p:cNvPr id="17" name="Text 15"/>
          <p:cNvSpPr/>
          <p:nvPr/>
        </p:nvSpPr>
        <p:spPr>
          <a:xfrm>
            <a:off x="1470184" y="4782145"/>
            <a:ext cx="2187297" cy="236458"/>
          </a:xfrm>
          <a:prstGeom prst="rect">
            <a:avLst/>
          </a:prstGeom>
          <a:noFill/>
          <a:ln/>
        </p:spPr>
        <p:txBody>
          <a:bodyPr wrap="none" lIns="0" tIns="0" rIns="0" bIns="0" rtlCol="0" anchor="t"/>
          <a:lstStyle/>
          <a:p>
            <a:pPr algn="l" indent="0" marL="0">
              <a:lnSpc>
                <a:spcPts val="1850"/>
              </a:lnSpc>
              <a:buNone/>
            </a:pPr>
            <a:r>
              <a:rPr lang="en-US" sz="1450" dirty="0">
                <a:solidFill>
                  <a:srgbClr val="D6E5EF"/>
                </a:solidFill>
                <a:latin typeface="Lora" pitchFamily="34" charset="0"/>
                <a:ea typeface="Lora" pitchFamily="34" charset="-122"/>
                <a:cs typeface="Lora" pitchFamily="34" charset="-120"/>
              </a:rPr>
              <a:t>Advanced Deep Learning</a:t>
            </a:r>
            <a:endParaRPr lang="en-US" sz="1450" dirty="0"/>
          </a:p>
        </p:txBody>
      </p:sp>
      <p:sp>
        <p:nvSpPr>
          <p:cNvPr id="18" name="Text 16"/>
          <p:cNvSpPr/>
          <p:nvPr/>
        </p:nvSpPr>
        <p:spPr>
          <a:xfrm>
            <a:off x="1470184" y="5115044"/>
            <a:ext cx="12333327" cy="514588"/>
          </a:xfrm>
          <a:prstGeom prst="rect">
            <a:avLst/>
          </a:prstGeom>
          <a:noFill/>
          <a:ln/>
        </p:spPr>
        <p:txBody>
          <a:bodyPr wrap="square" lIns="0" tIns="0" rIns="0" bIns="0" rtlCol="0" anchor="t"/>
          <a:lstStyle/>
          <a:p>
            <a:pPr algn="l" indent="0" marL="0">
              <a:lnSpc>
                <a:spcPts val="2000"/>
              </a:lnSpc>
              <a:buNone/>
            </a:pPr>
            <a:r>
              <a:rPr lang="en-US" sz="1250" b="1" dirty="0">
                <a:solidFill>
                  <a:srgbClr val="D6E5EF"/>
                </a:solidFill>
                <a:latin typeface="Source Sans 3" pitchFamily="34" charset="0"/>
                <a:ea typeface="Source Sans 3" pitchFamily="34" charset="-122"/>
                <a:cs typeface="Source Sans 3" pitchFamily="34" charset="-120"/>
              </a:rPr>
              <a:t>LSTM Networks:</a:t>
            </a:r>
            <a:pPr algn="l" indent="0" marL="0">
              <a:lnSpc>
                <a:spcPts val="2000"/>
              </a:lnSpc>
              <a:buNone/>
            </a:pPr>
            <a:r>
              <a:rPr lang="en-US" sz="1250" dirty="0">
                <a:solidFill>
                  <a:srgbClr val="D6E5EF"/>
                </a:solidFill>
                <a:latin typeface="Source Sans 3" pitchFamily="34" charset="0"/>
                <a:ea typeface="Source Sans 3" pitchFamily="34" charset="-122"/>
                <a:cs typeface="Source Sans 3" pitchFamily="34" charset="-120"/>
              </a:rPr>
              <a:t> Long Short-Term Memory architectures capture sequential dependencies and long-range context in review text. They handle variable-length inputs and learn complex linguistic patterns.</a:t>
            </a:r>
            <a:endParaRPr lang="en-US" sz="1250" dirty="0"/>
          </a:p>
        </p:txBody>
      </p:sp>
      <p:sp>
        <p:nvSpPr>
          <p:cNvPr id="19" name="Text 17"/>
          <p:cNvSpPr/>
          <p:nvPr/>
        </p:nvSpPr>
        <p:spPr>
          <a:xfrm>
            <a:off x="1470184" y="5726073"/>
            <a:ext cx="12333327" cy="514588"/>
          </a:xfrm>
          <a:prstGeom prst="rect">
            <a:avLst/>
          </a:prstGeom>
          <a:noFill/>
          <a:ln/>
        </p:spPr>
        <p:txBody>
          <a:bodyPr wrap="square" lIns="0" tIns="0" rIns="0" bIns="0" rtlCol="0" anchor="t"/>
          <a:lstStyle/>
          <a:p>
            <a:pPr algn="l" indent="0" marL="0">
              <a:lnSpc>
                <a:spcPts val="2000"/>
              </a:lnSpc>
              <a:buNone/>
            </a:pPr>
            <a:r>
              <a:rPr lang="en-US" sz="1250" b="1" dirty="0">
                <a:solidFill>
                  <a:srgbClr val="D6E5EF"/>
                </a:solidFill>
                <a:latin typeface="Source Sans 3" pitchFamily="34" charset="0"/>
                <a:ea typeface="Source Sans 3" pitchFamily="34" charset="-122"/>
                <a:cs typeface="Source Sans 3" pitchFamily="34" charset="-120"/>
              </a:rPr>
              <a:t>Transformer Models:</a:t>
            </a:r>
            <a:pPr algn="l" indent="0" marL="0">
              <a:lnSpc>
                <a:spcPts val="2000"/>
              </a:lnSpc>
              <a:buNone/>
            </a:pPr>
            <a:r>
              <a:rPr lang="en-US" sz="1250" dirty="0">
                <a:solidFill>
                  <a:srgbClr val="D6E5EF"/>
                </a:solidFill>
                <a:latin typeface="Source Sans 3" pitchFamily="34" charset="0"/>
                <a:ea typeface="Source Sans 3" pitchFamily="34" charset="-122"/>
                <a:cs typeface="Source Sans 3" pitchFamily="34" charset="-120"/>
              </a:rPr>
              <a:t> Fine-tuned BERT, RoBERTa, or DistilBERT achieve state-of-the-art results by leveraging pre-trained language understanding on massive corpora, requiring minimal task-specific training data.</a:t>
            </a:r>
            <a:endParaRPr lang="en-US" sz="1250" dirty="0"/>
          </a:p>
        </p:txBody>
      </p:sp>
      <p:sp>
        <p:nvSpPr>
          <p:cNvPr id="20" name="Shape 18"/>
          <p:cNvSpPr/>
          <p:nvPr/>
        </p:nvSpPr>
        <p:spPr>
          <a:xfrm>
            <a:off x="643295" y="6584990"/>
            <a:ext cx="13343811" cy="1214676"/>
          </a:xfrm>
          <a:prstGeom prst="roundRect">
            <a:avLst>
              <a:gd name="adj" fmla="val 1986"/>
            </a:avLst>
          </a:prstGeom>
          <a:solidFill>
            <a:srgbClr val="252833"/>
          </a:solidFill>
          <a:ln w="22860">
            <a:solidFill>
              <a:srgbClr val="5D606B"/>
            </a:solidFill>
            <a:prstDash val="solid"/>
          </a:ln>
        </p:spPr>
      </p:sp>
      <p:sp>
        <p:nvSpPr>
          <p:cNvPr id="21" name="Shape 19"/>
          <p:cNvSpPr/>
          <p:nvPr/>
        </p:nvSpPr>
        <p:spPr>
          <a:xfrm>
            <a:off x="666155" y="6607850"/>
            <a:ext cx="643295" cy="1168956"/>
          </a:xfrm>
          <a:prstGeom prst="rect">
            <a:avLst/>
          </a:prstGeom>
          <a:solidFill>
            <a:srgbClr val="444752"/>
          </a:solidFill>
          <a:ln/>
        </p:spPr>
      </p:sp>
      <p:sp>
        <p:nvSpPr>
          <p:cNvPr id="22" name="Text 20"/>
          <p:cNvSpPr/>
          <p:nvPr/>
        </p:nvSpPr>
        <p:spPr>
          <a:xfrm>
            <a:off x="867132" y="7041594"/>
            <a:ext cx="241221" cy="301466"/>
          </a:xfrm>
          <a:prstGeom prst="rect">
            <a:avLst/>
          </a:prstGeom>
          <a:noFill/>
          <a:ln/>
        </p:spPr>
        <p:txBody>
          <a:bodyPr wrap="none" lIns="0" tIns="0" rIns="0" bIns="0" rtlCol="0" anchor="t"/>
          <a:lstStyle/>
          <a:p>
            <a:pPr algn="l" indent="0" marL="0">
              <a:lnSpc>
                <a:spcPts val="1850"/>
              </a:lnSpc>
              <a:buNone/>
            </a:pPr>
            <a:r>
              <a:rPr lang="en-US" sz="1850" dirty="0">
                <a:solidFill>
                  <a:srgbClr val="D6E5EF"/>
                </a:solidFill>
                <a:latin typeface="Lora" pitchFamily="34" charset="0"/>
                <a:ea typeface="Lora" pitchFamily="34" charset="-122"/>
                <a:cs typeface="Lora" pitchFamily="34" charset="-120"/>
              </a:rPr>
              <a:t>4</a:t>
            </a:r>
            <a:endParaRPr lang="en-US" sz="1850" dirty="0"/>
          </a:p>
        </p:txBody>
      </p:sp>
      <p:sp>
        <p:nvSpPr>
          <p:cNvPr id="23" name="Text 21"/>
          <p:cNvSpPr/>
          <p:nvPr/>
        </p:nvSpPr>
        <p:spPr>
          <a:xfrm>
            <a:off x="1470184" y="6768584"/>
            <a:ext cx="1892022" cy="236458"/>
          </a:xfrm>
          <a:prstGeom prst="rect">
            <a:avLst/>
          </a:prstGeom>
          <a:noFill/>
          <a:ln/>
        </p:spPr>
        <p:txBody>
          <a:bodyPr wrap="none" lIns="0" tIns="0" rIns="0" bIns="0" rtlCol="0" anchor="t"/>
          <a:lstStyle/>
          <a:p>
            <a:pPr algn="l" indent="0" marL="0">
              <a:lnSpc>
                <a:spcPts val="1850"/>
              </a:lnSpc>
              <a:buNone/>
            </a:pPr>
            <a:r>
              <a:rPr lang="en-US" sz="1450" dirty="0">
                <a:solidFill>
                  <a:srgbClr val="D6E5EF"/>
                </a:solidFill>
                <a:latin typeface="Lora" pitchFamily="34" charset="0"/>
                <a:ea typeface="Lora" pitchFamily="34" charset="-122"/>
                <a:cs typeface="Lora" pitchFamily="34" charset="-120"/>
              </a:rPr>
              <a:t>Training Process</a:t>
            </a:r>
            <a:endParaRPr lang="en-US" sz="1450" dirty="0"/>
          </a:p>
        </p:txBody>
      </p:sp>
      <p:sp>
        <p:nvSpPr>
          <p:cNvPr id="24" name="Text 22"/>
          <p:cNvSpPr/>
          <p:nvPr/>
        </p:nvSpPr>
        <p:spPr>
          <a:xfrm>
            <a:off x="1470184" y="7101483"/>
            <a:ext cx="12333327" cy="514588"/>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Source Sans 3" pitchFamily="34" charset="0"/>
                <a:ea typeface="Source Sans 3" pitchFamily="34" charset="-122"/>
                <a:cs typeface="Source Sans 3" pitchFamily="34" charset="-120"/>
              </a:rPr>
              <a:t>Feed training data to the selected model iteratively, allowing it to learn relationships between word vectors and sentiment labels. Monitor training and validation loss to detect overfitting. Apply regularization techniques and early stopping when validation performance plateaus.</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1281" y="495895"/>
            <a:ext cx="8945999" cy="530423"/>
          </a:xfrm>
          <a:prstGeom prst="rect">
            <a:avLst/>
          </a:prstGeom>
          <a:noFill/>
          <a:ln/>
        </p:spPr>
        <p:txBody>
          <a:bodyPr wrap="none" lIns="0" tIns="0" rIns="0" bIns="0" rtlCol="0" anchor="t"/>
          <a:lstStyle/>
          <a:p>
            <a:pPr algn="l" indent="0" marL="0">
              <a:lnSpc>
                <a:spcPts val="4150"/>
              </a:lnSpc>
              <a:buNone/>
            </a:pPr>
            <a:r>
              <a:rPr lang="en-US" sz="3300" dirty="0">
                <a:solidFill>
                  <a:srgbClr val="F98AC7"/>
                </a:solidFill>
                <a:latin typeface="Lora" pitchFamily="34" charset="0"/>
                <a:ea typeface="Lora" pitchFamily="34" charset="-122"/>
                <a:cs typeface="Lora" pitchFamily="34" charset="-120"/>
              </a:rPr>
              <a:t>Comprehensive Model Evaluation Framework</a:t>
            </a:r>
            <a:endParaRPr lang="en-US" sz="3300" dirty="0"/>
          </a:p>
        </p:txBody>
      </p:sp>
      <p:sp>
        <p:nvSpPr>
          <p:cNvPr id="3" name="Text 1"/>
          <p:cNvSpPr/>
          <p:nvPr/>
        </p:nvSpPr>
        <p:spPr>
          <a:xfrm>
            <a:off x="721281" y="1386959"/>
            <a:ext cx="13187839" cy="577215"/>
          </a:xfrm>
          <a:prstGeom prst="rect">
            <a:avLst/>
          </a:prstGeom>
          <a:noFill/>
          <a:ln/>
        </p:spPr>
        <p:txBody>
          <a:bodyPr wrap="square" lIns="0" tIns="0" rIns="0" bIns="0" rtlCol="0" anchor="t"/>
          <a:lstStyle/>
          <a:p>
            <a:pPr algn="l" indent="0" marL="0">
              <a:lnSpc>
                <a:spcPts val="2250"/>
              </a:lnSpc>
              <a:buNone/>
            </a:pPr>
            <a:r>
              <a:rPr lang="en-US" sz="1400" dirty="0">
                <a:solidFill>
                  <a:srgbClr val="D6E5EF"/>
                </a:solidFill>
                <a:latin typeface="Source Sans 3" pitchFamily="34" charset="0"/>
                <a:ea typeface="Source Sans 3" pitchFamily="34" charset="-122"/>
                <a:cs typeface="Source Sans 3" pitchFamily="34" charset="-120"/>
              </a:rPr>
              <a:t>Rigorous evaluation using the test set (data never seen during training) ensures your model generalizes well to real-world reviews. Multiple metrics provide different perspectives on model performance, especially crucial for imbalanced datasets where accuracy alone can be misleading.</a:t>
            </a:r>
            <a:endParaRPr lang="en-US" sz="1400" dirty="0"/>
          </a:p>
        </p:txBody>
      </p:sp>
      <p:pic>
        <p:nvPicPr>
          <p:cNvPr id="4" name="Image 0" descr="preencoded.png">    </p:cNvPr>
          <p:cNvPicPr>
            <a:picLocks noChangeAspect="1"/>
          </p:cNvPicPr>
          <p:nvPr/>
        </p:nvPicPr>
        <p:blipFill>
          <a:blip r:embed="rId1"/>
          <a:stretch>
            <a:fillRect/>
          </a:stretch>
        </p:blipFill>
        <p:spPr>
          <a:xfrm>
            <a:off x="721281" y="2166938"/>
            <a:ext cx="3127891" cy="3127891"/>
          </a:xfrm>
          <a:prstGeom prst="rect">
            <a:avLst/>
          </a:prstGeom>
        </p:spPr>
      </p:pic>
      <p:sp>
        <p:nvSpPr>
          <p:cNvPr id="5" name="Text 2"/>
          <p:cNvSpPr/>
          <p:nvPr/>
        </p:nvSpPr>
        <p:spPr>
          <a:xfrm>
            <a:off x="721281" y="5475089"/>
            <a:ext cx="2121575" cy="265152"/>
          </a:xfrm>
          <a:prstGeom prst="rect">
            <a:avLst/>
          </a:prstGeom>
          <a:noFill/>
          <a:ln/>
        </p:spPr>
        <p:txBody>
          <a:bodyPr wrap="none" lIns="0" tIns="0" rIns="0" bIns="0" rtlCol="0" anchor="t"/>
          <a:lstStyle/>
          <a:p>
            <a:pPr algn="l" indent="0" marL="0">
              <a:lnSpc>
                <a:spcPts val="2050"/>
              </a:lnSpc>
              <a:buNone/>
            </a:pPr>
            <a:r>
              <a:rPr lang="en-US" sz="1650" dirty="0">
                <a:solidFill>
                  <a:srgbClr val="D6E5EF"/>
                </a:solidFill>
                <a:latin typeface="Lora" pitchFamily="34" charset="0"/>
                <a:ea typeface="Lora" pitchFamily="34" charset="-122"/>
                <a:cs typeface="Lora" pitchFamily="34" charset="-120"/>
              </a:rPr>
              <a:t>Accuracy Metric</a:t>
            </a:r>
            <a:endParaRPr lang="en-US" sz="1650" dirty="0"/>
          </a:p>
        </p:txBody>
      </p:sp>
      <p:sp>
        <p:nvSpPr>
          <p:cNvPr id="6" name="Text 3"/>
          <p:cNvSpPr/>
          <p:nvPr/>
        </p:nvSpPr>
        <p:spPr>
          <a:xfrm>
            <a:off x="721281" y="5848350"/>
            <a:ext cx="3127891" cy="1731645"/>
          </a:xfrm>
          <a:prstGeom prst="rect">
            <a:avLst/>
          </a:prstGeom>
          <a:noFill/>
          <a:ln/>
        </p:spPr>
        <p:txBody>
          <a:bodyPr wrap="square" lIns="0" tIns="0" rIns="0" bIns="0" rtlCol="0" anchor="t"/>
          <a:lstStyle/>
          <a:p>
            <a:pPr algn="l" indent="0" marL="0">
              <a:lnSpc>
                <a:spcPts val="2250"/>
              </a:lnSpc>
              <a:buNone/>
            </a:pPr>
            <a:r>
              <a:rPr lang="en-US" sz="1400" dirty="0">
                <a:solidFill>
                  <a:srgbClr val="D6E5EF"/>
                </a:solidFill>
                <a:latin typeface="Source Sans 3" pitchFamily="34" charset="0"/>
                <a:ea typeface="Source Sans 3" pitchFamily="34" charset="-122"/>
                <a:cs typeface="Source Sans 3" pitchFamily="34" charset="-120"/>
              </a:rPr>
              <a:t>Percentage of correctly classified reviews across all categories. Whilst intuitive, accuracy can be misleading with imbalanced classes where a naive model predicting only the majority class achieves high scores.</a:t>
            </a:r>
            <a:endParaRPr lang="en-US" sz="1400" dirty="0"/>
          </a:p>
        </p:txBody>
      </p:sp>
      <p:pic>
        <p:nvPicPr>
          <p:cNvPr id="7" name="Image 1" descr="preencoded.png">    </p:cNvPr>
          <p:cNvPicPr>
            <a:picLocks noChangeAspect="1"/>
          </p:cNvPicPr>
          <p:nvPr/>
        </p:nvPicPr>
        <p:blipFill>
          <a:blip r:embed="rId2"/>
          <a:stretch>
            <a:fillRect/>
          </a:stretch>
        </p:blipFill>
        <p:spPr>
          <a:xfrm>
            <a:off x="4074557" y="2166938"/>
            <a:ext cx="3127891" cy="3127891"/>
          </a:xfrm>
          <a:prstGeom prst="rect">
            <a:avLst/>
          </a:prstGeom>
        </p:spPr>
      </p:pic>
      <p:sp>
        <p:nvSpPr>
          <p:cNvPr id="8" name="Text 4"/>
          <p:cNvSpPr/>
          <p:nvPr/>
        </p:nvSpPr>
        <p:spPr>
          <a:xfrm>
            <a:off x="4074557" y="5475089"/>
            <a:ext cx="2121575" cy="265152"/>
          </a:xfrm>
          <a:prstGeom prst="rect">
            <a:avLst/>
          </a:prstGeom>
          <a:noFill/>
          <a:ln/>
        </p:spPr>
        <p:txBody>
          <a:bodyPr wrap="none" lIns="0" tIns="0" rIns="0" bIns="0" rtlCol="0" anchor="t"/>
          <a:lstStyle/>
          <a:p>
            <a:pPr algn="l" indent="0" marL="0">
              <a:lnSpc>
                <a:spcPts val="2050"/>
              </a:lnSpc>
              <a:buNone/>
            </a:pPr>
            <a:r>
              <a:rPr lang="en-US" sz="1650" dirty="0">
                <a:solidFill>
                  <a:srgbClr val="D6E5EF"/>
                </a:solidFill>
                <a:latin typeface="Lora" pitchFamily="34" charset="0"/>
                <a:ea typeface="Lora" pitchFamily="34" charset="-122"/>
                <a:cs typeface="Lora" pitchFamily="34" charset="-120"/>
              </a:rPr>
              <a:t>Precision &amp; Recall</a:t>
            </a:r>
            <a:endParaRPr lang="en-US" sz="1650" dirty="0"/>
          </a:p>
        </p:txBody>
      </p:sp>
      <p:sp>
        <p:nvSpPr>
          <p:cNvPr id="9" name="Text 5"/>
          <p:cNvSpPr/>
          <p:nvPr/>
        </p:nvSpPr>
        <p:spPr>
          <a:xfrm>
            <a:off x="4074557" y="5848350"/>
            <a:ext cx="3127891" cy="2020253"/>
          </a:xfrm>
          <a:prstGeom prst="rect">
            <a:avLst/>
          </a:prstGeom>
          <a:noFill/>
          <a:ln/>
        </p:spPr>
        <p:txBody>
          <a:bodyPr wrap="square" lIns="0" tIns="0" rIns="0" bIns="0" rtlCol="0" anchor="t"/>
          <a:lstStyle/>
          <a:p>
            <a:pPr algn="l" indent="0" marL="0">
              <a:lnSpc>
                <a:spcPts val="2250"/>
              </a:lnSpc>
              <a:buNone/>
            </a:pPr>
            <a:r>
              <a:rPr lang="en-US" sz="1400" dirty="0">
                <a:solidFill>
                  <a:srgbClr val="D6E5EF"/>
                </a:solidFill>
                <a:latin typeface="Source Sans 3" pitchFamily="34" charset="0"/>
                <a:ea typeface="Source Sans 3" pitchFamily="34" charset="-122"/>
                <a:cs typeface="Source Sans 3" pitchFamily="34" charset="-120"/>
              </a:rPr>
              <a:t>Precision measures the proportion of predicted positives that are actually positive, whilst recall measures the proportion of actual positives correctly identified. These metrics reveal the trade-off between false positives and false negatives.</a:t>
            </a:r>
            <a:endParaRPr lang="en-US" sz="1400" dirty="0"/>
          </a:p>
        </p:txBody>
      </p:sp>
      <p:pic>
        <p:nvPicPr>
          <p:cNvPr id="10" name="Image 2" descr="preencoded.png">    </p:cNvPr>
          <p:cNvPicPr>
            <a:picLocks noChangeAspect="1"/>
          </p:cNvPicPr>
          <p:nvPr/>
        </p:nvPicPr>
        <p:blipFill>
          <a:blip r:embed="rId3"/>
          <a:stretch>
            <a:fillRect/>
          </a:stretch>
        </p:blipFill>
        <p:spPr>
          <a:xfrm>
            <a:off x="7427833" y="2166938"/>
            <a:ext cx="3127891" cy="3127891"/>
          </a:xfrm>
          <a:prstGeom prst="rect">
            <a:avLst/>
          </a:prstGeom>
        </p:spPr>
      </p:pic>
      <p:sp>
        <p:nvSpPr>
          <p:cNvPr id="11" name="Text 6"/>
          <p:cNvSpPr/>
          <p:nvPr/>
        </p:nvSpPr>
        <p:spPr>
          <a:xfrm>
            <a:off x="7427833" y="5475089"/>
            <a:ext cx="2121575" cy="265152"/>
          </a:xfrm>
          <a:prstGeom prst="rect">
            <a:avLst/>
          </a:prstGeom>
          <a:noFill/>
          <a:ln/>
        </p:spPr>
        <p:txBody>
          <a:bodyPr wrap="none" lIns="0" tIns="0" rIns="0" bIns="0" rtlCol="0" anchor="t"/>
          <a:lstStyle/>
          <a:p>
            <a:pPr algn="l" indent="0" marL="0">
              <a:lnSpc>
                <a:spcPts val="2050"/>
              </a:lnSpc>
              <a:buNone/>
            </a:pPr>
            <a:r>
              <a:rPr lang="en-US" sz="1650" dirty="0">
                <a:solidFill>
                  <a:srgbClr val="D6E5EF"/>
                </a:solidFill>
                <a:latin typeface="Lora" pitchFamily="34" charset="0"/>
                <a:ea typeface="Lora" pitchFamily="34" charset="-122"/>
                <a:cs typeface="Lora" pitchFamily="34" charset="-120"/>
              </a:rPr>
              <a:t>F1-Score</a:t>
            </a:r>
            <a:endParaRPr lang="en-US" sz="1650" dirty="0"/>
          </a:p>
        </p:txBody>
      </p:sp>
      <p:sp>
        <p:nvSpPr>
          <p:cNvPr id="12" name="Text 7"/>
          <p:cNvSpPr/>
          <p:nvPr/>
        </p:nvSpPr>
        <p:spPr>
          <a:xfrm>
            <a:off x="7427833" y="5848350"/>
            <a:ext cx="3127891" cy="1731645"/>
          </a:xfrm>
          <a:prstGeom prst="rect">
            <a:avLst/>
          </a:prstGeom>
          <a:noFill/>
          <a:ln/>
        </p:spPr>
        <p:txBody>
          <a:bodyPr wrap="square" lIns="0" tIns="0" rIns="0" bIns="0" rtlCol="0" anchor="t"/>
          <a:lstStyle/>
          <a:p>
            <a:pPr algn="l" indent="0" marL="0">
              <a:lnSpc>
                <a:spcPts val="2250"/>
              </a:lnSpc>
              <a:buNone/>
            </a:pPr>
            <a:r>
              <a:rPr lang="en-US" sz="1400" dirty="0">
                <a:solidFill>
                  <a:srgbClr val="D6E5EF"/>
                </a:solidFill>
                <a:latin typeface="Source Sans 3" pitchFamily="34" charset="0"/>
                <a:ea typeface="Source Sans 3" pitchFamily="34" charset="-122"/>
                <a:cs typeface="Source Sans 3" pitchFamily="34" charset="-120"/>
              </a:rPr>
              <a:t>The harmonic mean of precision and recall, providing a single balanced metric. Particularly valuable for imbalanced datasets, ensuring the model performs well on minority classes rather than simply predicting the majority category.</a:t>
            </a:r>
            <a:endParaRPr lang="en-US" sz="1400" dirty="0"/>
          </a:p>
        </p:txBody>
      </p:sp>
      <p:pic>
        <p:nvPicPr>
          <p:cNvPr id="13" name="Image 3" descr="preencoded.png">    </p:cNvPr>
          <p:cNvPicPr>
            <a:picLocks noChangeAspect="1"/>
          </p:cNvPicPr>
          <p:nvPr/>
        </p:nvPicPr>
        <p:blipFill>
          <a:blip r:embed="rId4"/>
          <a:stretch>
            <a:fillRect/>
          </a:stretch>
        </p:blipFill>
        <p:spPr>
          <a:xfrm>
            <a:off x="10781109" y="2166938"/>
            <a:ext cx="3128010" cy="3128010"/>
          </a:xfrm>
          <a:prstGeom prst="rect">
            <a:avLst/>
          </a:prstGeom>
        </p:spPr>
      </p:pic>
      <p:sp>
        <p:nvSpPr>
          <p:cNvPr id="14" name="Text 8"/>
          <p:cNvSpPr/>
          <p:nvPr/>
        </p:nvSpPr>
        <p:spPr>
          <a:xfrm>
            <a:off x="10781109" y="5475208"/>
            <a:ext cx="2121575" cy="265152"/>
          </a:xfrm>
          <a:prstGeom prst="rect">
            <a:avLst/>
          </a:prstGeom>
          <a:noFill/>
          <a:ln/>
        </p:spPr>
        <p:txBody>
          <a:bodyPr wrap="none" lIns="0" tIns="0" rIns="0" bIns="0" rtlCol="0" anchor="t"/>
          <a:lstStyle/>
          <a:p>
            <a:pPr algn="l" indent="0" marL="0">
              <a:lnSpc>
                <a:spcPts val="2050"/>
              </a:lnSpc>
              <a:buNone/>
            </a:pPr>
            <a:r>
              <a:rPr lang="en-US" sz="1650" dirty="0">
                <a:solidFill>
                  <a:srgbClr val="D6E5EF"/>
                </a:solidFill>
                <a:latin typeface="Lora" pitchFamily="34" charset="0"/>
                <a:ea typeface="Lora" pitchFamily="34" charset="-122"/>
                <a:cs typeface="Lora" pitchFamily="34" charset="-120"/>
              </a:rPr>
              <a:t>Confusion Matrix</a:t>
            </a:r>
            <a:endParaRPr lang="en-US" sz="1650" dirty="0"/>
          </a:p>
        </p:txBody>
      </p:sp>
      <p:sp>
        <p:nvSpPr>
          <p:cNvPr id="15" name="Text 9"/>
          <p:cNvSpPr/>
          <p:nvPr/>
        </p:nvSpPr>
        <p:spPr>
          <a:xfrm>
            <a:off x="10781109" y="5848469"/>
            <a:ext cx="3128010" cy="2020253"/>
          </a:xfrm>
          <a:prstGeom prst="rect">
            <a:avLst/>
          </a:prstGeom>
          <a:noFill/>
          <a:ln/>
        </p:spPr>
        <p:txBody>
          <a:bodyPr wrap="square" lIns="0" tIns="0" rIns="0" bIns="0" rtlCol="0" anchor="t"/>
          <a:lstStyle/>
          <a:p>
            <a:pPr algn="l" indent="0" marL="0">
              <a:lnSpc>
                <a:spcPts val="2250"/>
              </a:lnSpc>
              <a:buNone/>
            </a:pPr>
            <a:r>
              <a:rPr lang="en-US" sz="1400" dirty="0">
                <a:solidFill>
                  <a:srgbClr val="D6E5EF"/>
                </a:solidFill>
                <a:latin typeface="Source Sans 3" pitchFamily="34" charset="0"/>
                <a:ea typeface="Source Sans 3" pitchFamily="34" charset="-122"/>
                <a:cs typeface="Source Sans 3" pitchFamily="34" charset="-120"/>
              </a:rPr>
              <a:t>Visual representation showing where the model makes errors, revealing patterns such as frequently confusing Negative reviews as Neutral. Guides targeted improvements and highlights specific areas requiring additional training data or feature engineering.</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99968" y="481251"/>
            <a:ext cx="8781931" cy="514588"/>
          </a:xfrm>
          <a:prstGeom prst="rect">
            <a:avLst/>
          </a:prstGeom>
          <a:noFill/>
          <a:ln/>
        </p:spPr>
        <p:txBody>
          <a:bodyPr wrap="none" lIns="0" tIns="0" rIns="0" bIns="0" rtlCol="0" anchor="t"/>
          <a:lstStyle/>
          <a:p>
            <a:pPr algn="l" indent="0" marL="0">
              <a:lnSpc>
                <a:spcPts val="4050"/>
              </a:lnSpc>
              <a:buNone/>
            </a:pPr>
            <a:r>
              <a:rPr lang="en-US" sz="3200" dirty="0">
                <a:solidFill>
                  <a:srgbClr val="F98AC7"/>
                </a:solidFill>
                <a:latin typeface="Lora" pitchFamily="34" charset="0"/>
                <a:ea typeface="Lora" pitchFamily="34" charset="-122"/>
                <a:cs typeface="Lora" pitchFamily="34" charset="-120"/>
              </a:rPr>
              <a:t>Deployment and Real-World Testing Interface</a:t>
            </a:r>
            <a:endParaRPr lang="en-US" sz="3200" dirty="0"/>
          </a:p>
        </p:txBody>
      </p:sp>
      <p:sp>
        <p:nvSpPr>
          <p:cNvPr id="3" name="Text 1"/>
          <p:cNvSpPr/>
          <p:nvPr/>
        </p:nvSpPr>
        <p:spPr>
          <a:xfrm>
            <a:off x="699968" y="1433155"/>
            <a:ext cx="3090267" cy="308729"/>
          </a:xfrm>
          <a:prstGeom prst="rect">
            <a:avLst/>
          </a:prstGeom>
          <a:noFill/>
          <a:ln/>
        </p:spPr>
        <p:txBody>
          <a:bodyPr wrap="none" lIns="0" tIns="0" rIns="0" bIns="0" rtlCol="0" anchor="t"/>
          <a:lstStyle/>
          <a:p>
            <a:pPr algn="l" indent="0" marL="0">
              <a:lnSpc>
                <a:spcPts val="2400"/>
              </a:lnSpc>
              <a:buNone/>
            </a:pPr>
            <a:r>
              <a:rPr lang="en-US" sz="1900" dirty="0">
                <a:solidFill>
                  <a:srgbClr val="F98AC7"/>
                </a:solidFill>
                <a:latin typeface="Lora" pitchFamily="34" charset="0"/>
                <a:ea typeface="Lora" pitchFamily="34" charset="-122"/>
                <a:cs typeface="Lora" pitchFamily="34" charset="-120"/>
              </a:rPr>
              <a:t>Building the User Interface</a:t>
            </a:r>
            <a:endParaRPr lang="en-US" sz="1900" dirty="0"/>
          </a:p>
        </p:txBody>
      </p:sp>
      <p:sp>
        <p:nvSpPr>
          <p:cNvPr id="4" name="Text 2"/>
          <p:cNvSpPr/>
          <p:nvPr/>
        </p:nvSpPr>
        <p:spPr>
          <a:xfrm>
            <a:off x="699968" y="1916787"/>
            <a:ext cx="7767399" cy="840105"/>
          </a:xfrm>
          <a:prstGeom prst="rect">
            <a:avLst/>
          </a:prstGeom>
          <a:noFill/>
          <a:ln/>
        </p:spPr>
        <p:txBody>
          <a:bodyPr wrap="square" lIns="0" tIns="0" rIns="0" bIns="0" rtlCol="0" anchor="t"/>
          <a:lstStyle/>
          <a:p>
            <a:pPr algn="l" indent="0" marL="0">
              <a:lnSpc>
                <a:spcPts val="2200"/>
              </a:lnSpc>
              <a:buNone/>
            </a:pPr>
            <a:r>
              <a:rPr lang="en-US" sz="1350" dirty="0">
                <a:solidFill>
                  <a:srgbClr val="D6E5EF"/>
                </a:solidFill>
                <a:latin typeface="Source Sans 3" pitchFamily="34" charset="0"/>
                <a:ea typeface="Source Sans 3" pitchFamily="34" charset="-122"/>
                <a:cs typeface="Source Sans 3" pitchFamily="34" charset="-120"/>
              </a:rPr>
              <a:t>Create an accessible testing environment using lightweight frameworks like </a:t>
            </a:r>
            <a:pPr algn="l" indent="0" marL="0">
              <a:lnSpc>
                <a:spcPts val="2200"/>
              </a:lnSpc>
              <a:buNone/>
            </a:pPr>
            <a:r>
              <a:rPr lang="en-US" sz="1350" b="1" dirty="0">
                <a:solidFill>
                  <a:srgbClr val="F98AC7"/>
                </a:solidFill>
                <a:latin typeface="Source Sans 3" pitchFamily="34" charset="0"/>
                <a:ea typeface="Source Sans 3" pitchFamily="34" charset="-122"/>
                <a:cs typeface="Source Sans 3" pitchFamily="34" charset="-120"/>
              </a:rPr>
              <a:t>Streamlit</a:t>
            </a:r>
            <a:pPr algn="l" indent="0" marL="0">
              <a:lnSpc>
                <a:spcPts val="2200"/>
              </a:lnSpc>
              <a:buNone/>
            </a:pPr>
            <a:r>
              <a:rPr lang="en-US" sz="1350" dirty="0">
                <a:solidFill>
                  <a:srgbClr val="D6E5EF"/>
                </a:solidFill>
                <a:latin typeface="Source Sans 3" pitchFamily="34" charset="0"/>
                <a:ea typeface="Source Sans 3" pitchFamily="34" charset="-122"/>
                <a:cs typeface="Source Sans 3" pitchFamily="34" charset="-120"/>
              </a:rPr>
              <a:t> or </a:t>
            </a:r>
            <a:pPr algn="l" indent="0" marL="0">
              <a:lnSpc>
                <a:spcPts val="2200"/>
              </a:lnSpc>
              <a:buNone/>
            </a:pPr>
            <a:r>
              <a:rPr lang="en-US" sz="1350" b="1" dirty="0">
                <a:solidFill>
                  <a:srgbClr val="F98AC7"/>
                </a:solidFill>
                <a:latin typeface="Source Sans 3" pitchFamily="34" charset="0"/>
                <a:ea typeface="Source Sans 3" pitchFamily="34" charset="-122"/>
                <a:cs typeface="Source Sans 3" pitchFamily="34" charset="-120"/>
              </a:rPr>
              <a:t>Gradio</a:t>
            </a:r>
            <a:pPr algn="l" indent="0" marL="0">
              <a:lnSpc>
                <a:spcPts val="2200"/>
              </a:lnSpc>
              <a:buNone/>
            </a:pPr>
            <a:r>
              <a:rPr lang="en-US" sz="1350" dirty="0">
                <a:solidFill>
                  <a:srgbClr val="D6E5EF"/>
                </a:solidFill>
                <a:latin typeface="Source Sans 3" pitchFamily="34" charset="0"/>
                <a:ea typeface="Source Sans 3" pitchFamily="34" charset="-122"/>
                <a:cs typeface="Source Sans 3" pitchFamily="34" charset="-120"/>
              </a:rPr>
              <a:t> that enable rapid prototyping without extensive web development knowledge. These tools provide intuitive interfaces for stakeholders to interact with your trained model.</a:t>
            </a:r>
            <a:endParaRPr lang="en-US" sz="1350" dirty="0"/>
          </a:p>
        </p:txBody>
      </p:sp>
      <p:sp>
        <p:nvSpPr>
          <p:cNvPr id="5" name="Text 3"/>
          <p:cNvSpPr/>
          <p:nvPr/>
        </p:nvSpPr>
        <p:spPr>
          <a:xfrm>
            <a:off x="699968" y="2931795"/>
            <a:ext cx="3162895" cy="257294"/>
          </a:xfrm>
          <a:prstGeom prst="rect">
            <a:avLst/>
          </a:prstGeom>
          <a:noFill/>
          <a:ln/>
        </p:spPr>
        <p:txBody>
          <a:bodyPr wrap="none" lIns="0" tIns="0" rIns="0" bIns="0" rtlCol="0" anchor="t"/>
          <a:lstStyle/>
          <a:p>
            <a:pPr algn="l" indent="0" marL="0">
              <a:lnSpc>
                <a:spcPts val="2000"/>
              </a:lnSpc>
              <a:buNone/>
            </a:pPr>
            <a:r>
              <a:rPr lang="en-US" sz="1600" dirty="0">
                <a:solidFill>
                  <a:srgbClr val="F98AC7"/>
                </a:solidFill>
                <a:latin typeface="Lora" pitchFamily="34" charset="0"/>
                <a:ea typeface="Lora" pitchFamily="34" charset="-122"/>
                <a:cs typeface="Lora" pitchFamily="34" charset="-120"/>
              </a:rPr>
              <a:t>Core Functionality Requirements</a:t>
            </a:r>
            <a:endParaRPr lang="en-US" sz="1600" dirty="0"/>
          </a:p>
        </p:txBody>
      </p:sp>
      <p:sp>
        <p:nvSpPr>
          <p:cNvPr id="6" name="Text 4"/>
          <p:cNvSpPr/>
          <p:nvPr/>
        </p:nvSpPr>
        <p:spPr>
          <a:xfrm>
            <a:off x="699968" y="3363992"/>
            <a:ext cx="7767399" cy="280035"/>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D6E5EF"/>
                </a:solidFill>
                <a:latin typeface="Source Sans 3" pitchFamily="34" charset="0"/>
                <a:ea typeface="Source Sans 3" pitchFamily="34" charset="-122"/>
                <a:cs typeface="Source Sans 3" pitchFamily="34" charset="-120"/>
              </a:rPr>
              <a:t>Text Input Component:</a:t>
            </a:r>
            <a:pPr algn="l" indent="0" marL="0">
              <a:lnSpc>
                <a:spcPts val="2200"/>
              </a:lnSpc>
              <a:buNone/>
            </a:pPr>
            <a:r>
              <a:rPr lang="en-US" sz="1350" dirty="0">
                <a:solidFill>
                  <a:srgbClr val="D6E5EF"/>
                </a:solidFill>
                <a:latin typeface="Source Sans 3" pitchFamily="34" charset="0"/>
                <a:ea typeface="Source Sans 3" pitchFamily="34" charset="-122"/>
                <a:cs typeface="Source Sans 3" pitchFamily="34" charset="-120"/>
              </a:rPr>
              <a:t> Allow users to paste or type new product reviews for instant analysis</a:t>
            </a:r>
            <a:endParaRPr lang="en-US" sz="1350" dirty="0"/>
          </a:p>
        </p:txBody>
      </p:sp>
      <p:sp>
        <p:nvSpPr>
          <p:cNvPr id="7" name="Text 5"/>
          <p:cNvSpPr/>
          <p:nvPr/>
        </p:nvSpPr>
        <p:spPr>
          <a:xfrm>
            <a:off x="699968" y="3705225"/>
            <a:ext cx="7767399" cy="560070"/>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D6E5EF"/>
                </a:solidFill>
                <a:latin typeface="Source Sans 3" pitchFamily="34" charset="0"/>
                <a:ea typeface="Source Sans 3" pitchFamily="34" charset="-122"/>
                <a:cs typeface="Source Sans 3" pitchFamily="34" charset="-120"/>
              </a:rPr>
              <a:t>Preprocessing Pipeline:</a:t>
            </a:r>
            <a:pPr algn="l" indent="0" marL="0">
              <a:lnSpc>
                <a:spcPts val="2200"/>
              </a:lnSpc>
              <a:buNone/>
            </a:pPr>
            <a:r>
              <a:rPr lang="en-US" sz="1350" dirty="0">
                <a:solidFill>
                  <a:srgbClr val="D6E5EF"/>
                </a:solidFill>
                <a:latin typeface="Source Sans 3" pitchFamily="34" charset="0"/>
                <a:ea typeface="Source Sans 3" pitchFamily="34" charset="-122"/>
                <a:cs typeface="Source Sans 3" pitchFamily="34" charset="-120"/>
              </a:rPr>
              <a:t> Apply identical cleaning, tokenization, and vectorization steps used during training</a:t>
            </a:r>
            <a:endParaRPr lang="en-US" sz="1350" dirty="0"/>
          </a:p>
        </p:txBody>
      </p:sp>
      <p:sp>
        <p:nvSpPr>
          <p:cNvPr id="8" name="Text 6"/>
          <p:cNvSpPr/>
          <p:nvPr/>
        </p:nvSpPr>
        <p:spPr>
          <a:xfrm>
            <a:off x="699968" y="4326493"/>
            <a:ext cx="7767399" cy="280035"/>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D6E5EF"/>
                </a:solidFill>
                <a:latin typeface="Source Sans 3" pitchFamily="34" charset="0"/>
                <a:ea typeface="Source Sans 3" pitchFamily="34" charset="-122"/>
                <a:cs typeface="Source Sans 3" pitchFamily="34" charset="-120"/>
              </a:rPr>
              <a:t>Model Inference:</a:t>
            </a:r>
            <a:pPr algn="l" indent="0" marL="0">
              <a:lnSpc>
                <a:spcPts val="2200"/>
              </a:lnSpc>
              <a:buNone/>
            </a:pPr>
            <a:r>
              <a:rPr lang="en-US" sz="1350" dirty="0">
                <a:solidFill>
                  <a:srgbClr val="D6E5EF"/>
                </a:solidFill>
                <a:latin typeface="Source Sans 3" pitchFamily="34" charset="0"/>
                <a:ea typeface="Source Sans 3" pitchFamily="34" charset="-122"/>
                <a:cs typeface="Source Sans 3" pitchFamily="34" charset="-120"/>
              </a:rPr>
              <a:t> Load the trained model and generate predictions with confidence scores</a:t>
            </a:r>
            <a:endParaRPr lang="en-US" sz="1350" dirty="0"/>
          </a:p>
        </p:txBody>
      </p:sp>
      <p:sp>
        <p:nvSpPr>
          <p:cNvPr id="9" name="Text 7"/>
          <p:cNvSpPr/>
          <p:nvPr/>
        </p:nvSpPr>
        <p:spPr>
          <a:xfrm>
            <a:off x="699968" y="4667726"/>
            <a:ext cx="7767399" cy="560070"/>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D6E5EF"/>
                </a:solidFill>
                <a:latin typeface="Source Sans 3" pitchFamily="34" charset="0"/>
                <a:ea typeface="Source Sans 3" pitchFamily="34" charset="-122"/>
                <a:cs typeface="Source Sans 3" pitchFamily="34" charset="-120"/>
              </a:rPr>
              <a:t>Result Display:</a:t>
            </a:r>
            <a:pPr algn="l" indent="0" marL="0">
              <a:lnSpc>
                <a:spcPts val="2200"/>
              </a:lnSpc>
              <a:buNone/>
            </a:pPr>
            <a:r>
              <a:rPr lang="en-US" sz="1350" dirty="0">
                <a:solidFill>
                  <a:srgbClr val="D6E5EF"/>
                </a:solidFill>
                <a:latin typeface="Source Sans 3" pitchFamily="34" charset="0"/>
                <a:ea typeface="Source Sans 3" pitchFamily="34" charset="-122"/>
                <a:cs typeface="Source Sans 3" pitchFamily="34" charset="-120"/>
              </a:rPr>
              <a:t> Present the predicted sentiment (Positive, Negative, Neutral) with probability distributions</a:t>
            </a:r>
            <a:endParaRPr lang="en-US" sz="1350" dirty="0"/>
          </a:p>
        </p:txBody>
      </p:sp>
      <p:sp>
        <p:nvSpPr>
          <p:cNvPr id="10" name="Text 8"/>
          <p:cNvSpPr/>
          <p:nvPr/>
        </p:nvSpPr>
        <p:spPr>
          <a:xfrm>
            <a:off x="699968" y="5288994"/>
            <a:ext cx="7767399" cy="280035"/>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D6E5EF"/>
                </a:solidFill>
                <a:latin typeface="Source Sans 3" pitchFamily="34" charset="0"/>
                <a:ea typeface="Source Sans 3" pitchFamily="34" charset="-122"/>
                <a:cs typeface="Source Sans 3" pitchFamily="34" charset="-120"/>
              </a:rPr>
              <a:t>Performance Metrics:</a:t>
            </a:r>
            <a:pPr algn="l" indent="0" marL="0">
              <a:lnSpc>
                <a:spcPts val="2200"/>
              </a:lnSpc>
              <a:buNone/>
            </a:pPr>
            <a:r>
              <a:rPr lang="en-US" sz="1350" dirty="0">
                <a:solidFill>
                  <a:srgbClr val="D6E5EF"/>
                </a:solidFill>
                <a:latin typeface="Source Sans 3" pitchFamily="34" charset="0"/>
                <a:ea typeface="Source Sans 3" pitchFamily="34" charset="-122"/>
                <a:cs typeface="Source Sans 3" pitchFamily="34" charset="-120"/>
              </a:rPr>
              <a:t> Show model confidence levels and explain predictions when possible</a:t>
            </a:r>
            <a:endParaRPr lang="en-US" sz="1350" dirty="0"/>
          </a:p>
        </p:txBody>
      </p:sp>
      <p:sp>
        <p:nvSpPr>
          <p:cNvPr id="11" name="Text 9"/>
          <p:cNvSpPr/>
          <p:nvPr/>
        </p:nvSpPr>
        <p:spPr>
          <a:xfrm>
            <a:off x="8901946" y="1433155"/>
            <a:ext cx="2470547" cy="308729"/>
          </a:xfrm>
          <a:prstGeom prst="rect">
            <a:avLst/>
          </a:prstGeom>
          <a:noFill/>
          <a:ln/>
        </p:spPr>
        <p:txBody>
          <a:bodyPr wrap="none" lIns="0" tIns="0" rIns="0" bIns="0" rtlCol="0" anchor="t"/>
          <a:lstStyle/>
          <a:p>
            <a:pPr algn="l" indent="0" marL="0">
              <a:lnSpc>
                <a:spcPts val="2400"/>
              </a:lnSpc>
              <a:buNone/>
            </a:pPr>
            <a:r>
              <a:rPr lang="en-US" sz="1900" dirty="0">
                <a:solidFill>
                  <a:srgbClr val="F98AC7"/>
                </a:solidFill>
                <a:latin typeface="Lora" pitchFamily="34" charset="0"/>
                <a:ea typeface="Lora" pitchFamily="34" charset="-122"/>
                <a:cs typeface="Lora" pitchFamily="34" charset="-120"/>
              </a:rPr>
              <a:t>Example Workflow</a:t>
            </a:r>
            <a:endParaRPr lang="en-US" sz="1900" dirty="0"/>
          </a:p>
        </p:txBody>
      </p:sp>
      <p:sp>
        <p:nvSpPr>
          <p:cNvPr id="12" name="Shape 10"/>
          <p:cNvSpPr/>
          <p:nvPr/>
        </p:nvSpPr>
        <p:spPr>
          <a:xfrm>
            <a:off x="9076968" y="2201108"/>
            <a:ext cx="174903" cy="799505"/>
          </a:xfrm>
          <a:prstGeom prst="roundRect">
            <a:avLst>
              <a:gd name="adj" fmla="val 15008"/>
            </a:avLst>
          </a:prstGeom>
          <a:solidFill>
            <a:srgbClr val="444752"/>
          </a:solidFill>
          <a:ln/>
        </p:spPr>
      </p:sp>
      <p:sp>
        <p:nvSpPr>
          <p:cNvPr id="13" name="Shape 11"/>
          <p:cNvSpPr/>
          <p:nvPr/>
        </p:nvSpPr>
        <p:spPr>
          <a:xfrm>
            <a:off x="8901946" y="2086332"/>
            <a:ext cx="524947" cy="524947"/>
          </a:xfrm>
          <a:prstGeom prst="roundRect">
            <a:avLst>
              <a:gd name="adj" fmla="val 87095"/>
            </a:avLst>
          </a:prstGeom>
          <a:solidFill>
            <a:srgbClr val="444752"/>
          </a:solidFill>
          <a:ln/>
        </p:spPr>
      </p:sp>
      <p:pic>
        <p:nvPicPr>
          <p:cNvPr id="1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033153" y="2217539"/>
            <a:ext cx="262414" cy="262414"/>
          </a:xfrm>
          <a:prstGeom prst="rect">
            <a:avLst/>
          </a:prstGeom>
        </p:spPr>
      </p:pic>
      <p:sp>
        <p:nvSpPr>
          <p:cNvPr id="15" name="Text 12"/>
          <p:cNvSpPr/>
          <p:nvPr/>
        </p:nvSpPr>
        <p:spPr>
          <a:xfrm>
            <a:off x="9601795" y="2113598"/>
            <a:ext cx="2058829" cy="257294"/>
          </a:xfrm>
          <a:prstGeom prst="rect">
            <a:avLst/>
          </a:prstGeom>
          <a:noFill/>
          <a:ln/>
        </p:spPr>
        <p:txBody>
          <a:bodyPr wrap="none" lIns="0" tIns="0" rIns="0" bIns="0" rtlCol="0" anchor="t"/>
          <a:lstStyle/>
          <a:p>
            <a:pPr algn="l" indent="0" marL="0">
              <a:lnSpc>
                <a:spcPts val="2000"/>
              </a:lnSpc>
              <a:buNone/>
            </a:pPr>
            <a:r>
              <a:rPr lang="en-US" sz="1600" dirty="0">
                <a:solidFill>
                  <a:srgbClr val="D6E5EF"/>
                </a:solidFill>
                <a:latin typeface="Lora" pitchFamily="34" charset="0"/>
                <a:ea typeface="Lora" pitchFamily="34" charset="-122"/>
                <a:cs typeface="Lora" pitchFamily="34" charset="-120"/>
              </a:rPr>
              <a:t>User Input</a:t>
            </a:r>
            <a:endParaRPr lang="en-US" sz="1600" dirty="0"/>
          </a:p>
        </p:txBody>
      </p:sp>
      <p:sp>
        <p:nvSpPr>
          <p:cNvPr id="16" name="Text 13"/>
          <p:cNvSpPr/>
          <p:nvPr/>
        </p:nvSpPr>
        <p:spPr>
          <a:xfrm>
            <a:off x="9601795" y="2545794"/>
            <a:ext cx="4336137" cy="280035"/>
          </a:xfrm>
          <a:prstGeom prst="rect">
            <a:avLst/>
          </a:prstGeom>
          <a:noFill/>
          <a:ln/>
        </p:spPr>
        <p:txBody>
          <a:bodyPr wrap="none" lIns="0" tIns="0" rIns="0" bIns="0" rtlCol="0" anchor="t"/>
          <a:lstStyle/>
          <a:p>
            <a:pPr algn="l" indent="0" marL="0">
              <a:lnSpc>
                <a:spcPts val="2200"/>
              </a:lnSpc>
              <a:buNone/>
            </a:pPr>
            <a:r>
              <a:rPr lang="en-US" sz="1350" dirty="0">
                <a:solidFill>
                  <a:srgbClr val="D6E5EF"/>
                </a:solidFill>
                <a:latin typeface="Source Sans 3" pitchFamily="34" charset="0"/>
                <a:ea typeface="Source Sans 3" pitchFamily="34" charset="-122"/>
                <a:cs typeface="Source Sans 3" pitchFamily="34" charset="-120"/>
              </a:rPr>
              <a:t>Stakeholder enters raw review text into the interface</a:t>
            </a:r>
            <a:endParaRPr lang="en-US" sz="1350" dirty="0"/>
          </a:p>
        </p:txBody>
      </p:sp>
      <p:sp>
        <p:nvSpPr>
          <p:cNvPr id="17" name="Shape 14"/>
          <p:cNvSpPr/>
          <p:nvPr/>
        </p:nvSpPr>
        <p:spPr>
          <a:xfrm>
            <a:off x="9339382" y="3438049"/>
            <a:ext cx="174903" cy="1079540"/>
          </a:xfrm>
          <a:prstGeom prst="roundRect">
            <a:avLst>
              <a:gd name="adj" fmla="val 15008"/>
            </a:avLst>
          </a:prstGeom>
          <a:solidFill>
            <a:srgbClr val="444752"/>
          </a:solidFill>
          <a:ln/>
        </p:spPr>
      </p:sp>
      <p:sp>
        <p:nvSpPr>
          <p:cNvPr id="18" name="Shape 15"/>
          <p:cNvSpPr/>
          <p:nvPr/>
        </p:nvSpPr>
        <p:spPr>
          <a:xfrm>
            <a:off x="9164360" y="3323273"/>
            <a:ext cx="524947" cy="524947"/>
          </a:xfrm>
          <a:prstGeom prst="roundRect">
            <a:avLst>
              <a:gd name="adj" fmla="val 87095"/>
            </a:avLst>
          </a:prstGeom>
          <a:solidFill>
            <a:srgbClr val="444752"/>
          </a:solidFill>
          <a:ln/>
        </p:spPr>
      </p:sp>
      <p:pic>
        <p:nvPicPr>
          <p:cNvPr id="19"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95567" y="3454479"/>
            <a:ext cx="262414" cy="262414"/>
          </a:xfrm>
          <a:prstGeom prst="rect">
            <a:avLst/>
          </a:prstGeom>
        </p:spPr>
      </p:pic>
      <p:sp>
        <p:nvSpPr>
          <p:cNvPr id="20" name="Text 16"/>
          <p:cNvSpPr/>
          <p:nvPr/>
        </p:nvSpPr>
        <p:spPr>
          <a:xfrm>
            <a:off x="9864209" y="3350538"/>
            <a:ext cx="2058829" cy="257294"/>
          </a:xfrm>
          <a:prstGeom prst="rect">
            <a:avLst/>
          </a:prstGeom>
          <a:noFill/>
          <a:ln/>
        </p:spPr>
        <p:txBody>
          <a:bodyPr wrap="none" lIns="0" tIns="0" rIns="0" bIns="0" rtlCol="0" anchor="t"/>
          <a:lstStyle/>
          <a:p>
            <a:pPr algn="l" indent="0" marL="0">
              <a:lnSpc>
                <a:spcPts val="2000"/>
              </a:lnSpc>
              <a:buNone/>
            </a:pPr>
            <a:r>
              <a:rPr lang="en-US" sz="1600" dirty="0">
                <a:solidFill>
                  <a:srgbClr val="D6E5EF"/>
                </a:solidFill>
                <a:latin typeface="Lora" pitchFamily="34" charset="0"/>
                <a:ea typeface="Lora" pitchFamily="34" charset="-122"/>
                <a:cs typeface="Lora" pitchFamily="34" charset="-120"/>
              </a:rPr>
              <a:t>Preprocessing</a:t>
            </a:r>
            <a:endParaRPr lang="en-US" sz="1600" dirty="0"/>
          </a:p>
        </p:txBody>
      </p:sp>
      <p:sp>
        <p:nvSpPr>
          <p:cNvPr id="21" name="Text 17"/>
          <p:cNvSpPr/>
          <p:nvPr/>
        </p:nvSpPr>
        <p:spPr>
          <a:xfrm>
            <a:off x="9864209" y="3782735"/>
            <a:ext cx="4073723" cy="560070"/>
          </a:xfrm>
          <a:prstGeom prst="rect">
            <a:avLst/>
          </a:prstGeom>
          <a:noFill/>
          <a:ln/>
        </p:spPr>
        <p:txBody>
          <a:bodyPr wrap="square" lIns="0" tIns="0" rIns="0" bIns="0" rtlCol="0" anchor="t"/>
          <a:lstStyle/>
          <a:p>
            <a:pPr algn="l" indent="0" marL="0">
              <a:lnSpc>
                <a:spcPts val="2200"/>
              </a:lnSpc>
              <a:buNone/>
            </a:pPr>
            <a:r>
              <a:rPr lang="en-US" sz="1350" dirty="0">
                <a:solidFill>
                  <a:srgbClr val="D6E5EF"/>
                </a:solidFill>
                <a:latin typeface="Source Sans 3" pitchFamily="34" charset="0"/>
                <a:ea typeface="Source Sans 3" pitchFamily="34" charset="-122"/>
                <a:cs typeface="Source Sans 3" pitchFamily="34" charset="-120"/>
              </a:rPr>
              <a:t>System cleans and vectorizes the input using trained pipeline</a:t>
            </a:r>
            <a:endParaRPr lang="en-US" sz="1350" dirty="0"/>
          </a:p>
        </p:txBody>
      </p:sp>
      <p:sp>
        <p:nvSpPr>
          <p:cNvPr id="22" name="Shape 18"/>
          <p:cNvSpPr/>
          <p:nvPr/>
        </p:nvSpPr>
        <p:spPr>
          <a:xfrm>
            <a:off x="9601914" y="4955024"/>
            <a:ext cx="174903" cy="1079540"/>
          </a:xfrm>
          <a:prstGeom prst="roundRect">
            <a:avLst>
              <a:gd name="adj" fmla="val 15008"/>
            </a:avLst>
          </a:prstGeom>
          <a:solidFill>
            <a:srgbClr val="444752"/>
          </a:solidFill>
          <a:ln/>
        </p:spPr>
      </p:sp>
      <p:sp>
        <p:nvSpPr>
          <p:cNvPr id="23" name="Shape 19"/>
          <p:cNvSpPr/>
          <p:nvPr/>
        </p:nvSpPr>
        <p:spPr>
          <a:xfrm>
            <a:off x="9426893" y="4840248"/>
            <a:ext cx="524947" cy="524947"/>
          </a:xfrm>
          <a:prstGeom prst="roundRect">
            <a:avLst>
              <a:gd name="adj" fmla="val 87095"/>
            </a:avLst>
          </a:prstGeom>
          <a:solidFill>
            <a:srgbClr val="444752"/>
          </a:solidFill>
          <a:ln/>
        </p:spPr>
      </p:sp>
      <p:pic>
        <p:nvPicPr>
          <p:cNvPr id="24"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8099" y="4971455"/>
            <a:ext cx="262414" cy="262414"/>
          </a:xfrm>
          <a:prstGeom prst="rect">
            <a:avLst/>
          </a:prstGeom>
        </p:spPr>
      </p:pic>
      <p:sp>
        <p:nvSpPr>
          <p:cNvPr id="25" name="Text 20"/>
          <p:cNvSpPr/>
          <p:nvPr/>
        </p:nvSpPr>
        <p:spPr>
          <a:xfrm>
            <a:off x="10126742" y="4867513"/>
            <a:ext cx="2058829" cy="257294"/>
          </a:xfrm>
          <a:prstGeom prst="rect">
            <a:avLst/>
          </a:prstGeom>
          <a:noFill/>
          <a:ln/>
        </p:spPr>
        <p:txBody>
          <a:bodyPr wrap="none" lIns="0" tIns="0" rIns="0" bIns="0" rtlCol="0" anchor="t"/>
          <a:lstStyle/>
          <a:p>
            <a:pPr algn="l" indent="0" marL="0">
              <a:lnSpc>
                <a:spcPts val="2000"/>
              </a:lnSpc>
              <a:buNone/>
            </a:pPr>
            <a:r>
              <a:rPr lang="en-US" sz="1600" dirty="0">
                <a:solidFill>
                  <a:srgbClr val="D6E5EF"/>
                </a:solidFill>
                <a:latin typeface="Lora" pitchFamily="34" charset="0"/>
                <a:ea typeface="Lora" pitchFamily="34" charset="-122"/>
                <a:cs typeface="Lora" pitchFamily="34" charset="-120"/>
              </a:rPr>
              <a:t>Prediction</a:t>
            </a:r>
            <a:endParaRPr lang="en-US" sz="1600" dirty="0"/>
          </a:p>
        </p:txBody>
      </p:sp>
      <p:sp>
        <p:nvSpPr>
          <p:cNvPr id="26" name="Text 21"/>
          <p:cNvSpPr/>
          <p:nvPr/>
        </p:nvSpPr>
        <p:spPr>
          <a:xfrm>
            <a:off x="10126742" y="5299710"/>
            <a:ext cx="3811191" cy="560070"/>
          </a:xfrm>
          <a:prstGeom prst="rect">
            <a:avLst/>
          </a:prstGeom>
          <a:noFill/>
          <a:ln/>
        </p:spPr>
        <p:txBody>
          <a:bodyPr wrap="square" lIns="0" tIns="0" rIns="0" bIns="0" rtlCol="0" anchor="t"/>
          <a:lstStyle/>
          <a:p>
            <a:pPr algn="l" indent="0" marL="0">
              <a:lnSpc>
                <a:spcPts val="2200"/>
              </a:lnSpc>
              <a:buNone/>
            </a:pPr>
            <a:r>
              <a:rPr lang="en-US" sz="1350" dirty="0">
                <a:solidFill>
                  <a:srgbClr val="D6E5EF"/>
                </a:solidFill>
                <a:latin typeface="Source Sans 3" pitchFamily="34" charset="0"/>
                <a:ea typeface="Source Sans 3" pitchFamily="34" charset="-122"/>
                <a:cs typeface="Source Sans 3" pitchFamily="34" charset="-120"/>
              </a:rPr>
              <a:t>Model analyzes features and generates sentiment classification</a:t>
            </a:r>
            <a:endParaRPr lang="en-US" sz="1350" dirty="0"/>
          </a:p>
        </p:txBody>
      </p:sp>
      <p:sp>
        <p:nvSpPr>
          <p:cNvPr id="27" name="Shape 22"/>
          <p:cNvSpPr/>
          <p:nvPr/>
        </p:nvSpPr>
        <p:spPr>
          <a:xfrm>
            <a:off x="9864447" y="6471999"/>
            <a:ext cx="174903" cy="1079540"/>
          </a:xfrm>
          <a:prstGeom prst="roundRect">
            <a:avLst>
              <a:gd name="adj" fmla="val 15008"/>
            </a:avLst>
          </a:prstGeom>
          <a:solidFill>
            <a:srgbClr val="444752"/>
          </a:solidFill>
          <a:ln/>
        </p:spPr>
      </p:sp>
      <p:sp>
        <p:nvSpPr>
          <p:cNvPr id="28" name="Shape 23"/>
          <p:cNvSpPr/>
          <p:nvPr/>
        </p:nvSpPr>
        <p:spPr>
          <a:xfrm>
            <a:off x="9689425" y="6357223"/>
            <a:ext cx="524947" cy="524947"/>
          </a:xfrm>
          <a:prstGeom prst="roundRect">
            <a:avLst>
              <a:gd name="adj" fmla="val 87095"/>
            </a:avLst>
          </a:prstGeom>
          <a:solidFill>
            <a:srgbClr val="444752"/>
          </a:solidFill>
          <a:ln/>
        </p:spPr>
      </p:sp>
      <p:pic>
        <p:nvPicPr>
          <p:cNvPr id="29"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20632" y="6488430"/>
            <a:ext cx="262414" cy="262414"/>
          </a:xfrm>
          <a:prstGeom prst="rect">
            <a:avLst/>
          </a:prstGeom>
        </p:spPr>
      </p:pic>
      <p:sp>
        <p:nvSpPr>
          <p:cNvPr id="30" name="Text 24"/>
          <p:cNvSpPr/>
          <p:nvPr/>
        </p:nvSpPr>
        <p:spPr>
          <a:xfrm>
            <a:off x="10389275" y="6384488"/>
            <a:ext cx="2058829" cy="257294"/>
          </a:xfrm>
          <a:prstGeom prst="rect">
            <a:avLst/>
          </a:prstGeom>
          <a:noFill/>
          <a:ln/>
        </p:spPr>
        <p:txBody>
          <a:bodyPr wrap="none" lIns="0" tIns="0" rIns="0" bIns="0" rtlCol="0" anchor="t"/>
          <a:lstStyle/>
          <a:p>
            <a:pPr algn="l" indent="0" marL="0">
              <a:lnSpc>
                <a:spcPts val="2000"/>
              </a:lnSpc>
              <a:buNone/>
            </a:pPr>
            <a:r>
              <a:rPr lang="en-US" sz="1600" dirty="0">
                <a:solidFill>
                  <a:srgbClr val="D6E5EF"/>
                </a:solidFill>
                <a:latin typeface="Lora" pitchFamily="34" charset="0"/>
                <a:ea typeface="Lora" pitchFamily="34" charset="-122"/>
                <a:cs typeface="Lora" pitchFamily="34" charset="-120"/>
              </a:rPr>
              <a:t>Display Results</a:t>
            </a:r>
            <a:endParaRPr lang="en-US" sz="1600" dirty="0"/>
          </a:p>
        </p:txBody>
      </p:sp>
      <p:sp>
        <p:nvSpPr>
          <p:cNvPr id="31" name="Text 25"/>
          <p:cNvSpPr/>
          <p:nvPr/>
        </p:nvSpPr>
        <p:spPr>
          <a:xfrm>
            <a:off x="10389275" y="6816685"/>
            <a:ext cx="3548658" cy="560070"/>
          </a:xfrm>
          <a:prstGeom prst="rect">
            <a:avLst/>
          </a:prstGeom>
          <a:noFill/>
          <a:ln/>
        </p:spPr>
        <p:txBody>
          <a:bodyPr wrap="square" lIns="0" tIns="0" rIns="0" bIns="0" rtlCol="0" anchor="t"/>
          <a:lstStyle/>
          <a:p>
            <a:pPr algn="l" indent="0" marL="0">
              <a:lnSpc>
                <a:spcPts val="2200"/>
              </a:lnSpc>
              <a:buNone/>
            </a:pPr>
            <a:r>
              <a:rPr lang="en-US" sz="1350" dirty="0">
                <a:solidFill>
                  <a:srgbClr val="D6E5EF"/>
                </a:solidFill>
                <a:latin typeface="Source Sans 3" pitchFamily="34" charset="0"/>
                <a:ea typeface="Source Sans 3" pitchFamily="34" charset="-122"/>
                <a:cs typeface="Source Sans 3" pitchFamily="34" charset="-120"/>
              </a:rPr>
              <a:t>Interface shows predicted sentiment with confidence scores</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2025-11-29T05:14:34Z</dcterms:created>
  <dcterms:modified xsi:type="dcterms:W3CDTF">2025-11-29T05:14:34Z</dcterms:modified>
</cp:coreProperties>
</file>